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72" r:id="rId2"/>
    <p:sldId id="273" r:id="rId3"/>
    <p:sldId id="274" r:id="rId4"/>
    <p:sldId id="275" r:id="rId5"/>
    <p:sldId id="271"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85" r:id="rId20"/>
    <p:sldId id="270"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7" d="100"/>
          <a:sy n="107" d="100"/>
        </p:scale>
        <p:origin x="114"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it-IT"/>
              <a:t>Fare clic per modificare stile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B967F4C-EC67-5D44-8A9D-769E0AB374DE}" type="datetimeFigureOut">
              <a:rPr lang="it-IT" smtClean="0"/>
              <a:t>09/11/2018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DCD60F6-BD30-A64C-A0FD-C89515472987}" type="slidenum">
              <a:rPr lang="it-IT" smtClean="0"/>
              <a:t>‹N›</a:t>
            </a:fld>
            <a:endParaRPr lang="it-IT"/>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5B967F4C-EC67-5D44-8A9D-769E0AB374DE}" type="datetimeFigureOut">
              <a:rPr lang="it-IT" smtClean="0"/>
              <a:t>09/11/2018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DCD60F6-BD30-A64C-A0FD-C89515472987}"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it-IT"/>
              <a:t>Fare clic per modificare stile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B967F4C-EC67-5D44-8A9D-769E0AB374DE}" type="datetimeFigureOut">
              <a:rPr lang="it-IT" smtClean="0"/>
              <a:t>09/11/2018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DCD60F6-BD30-A64C-A0FD-C89515472987}"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5B967F4C-EC67-5D44-8A9D-769E0AB374DE}" type="datetimeFigureOut">
              <a:rPr lang="it-IT" smtClean="0"/>
              <a:t>09/11/2018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DCD60F6-BD30-A64C-A0FD-C89515472987}"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it-IT"/>
              <a:t>Fare clic per modificare stile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B967F4C-EC67-5D44-8A9D-769E0AB374DE}" type="datetimeFigureOut">
              <a:rPr lang="it-IT" smtClean="0"/>
              <a:t>09/11/2018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DCD60F6-BD30-A64C-A0FD-C89515472987}" type="slidenum">
              <a:rPr lang="it-IT" smtClean="0"/>
              <a:t>‹N›</a:t>
            </a:fld>
            <a:endParaRPr lang="it-IT"/>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5B967F4C-EC67-5D44-8A9D-769E0AB374DE}" type="datetimeFigureOut">
              <a:rPr lang="it-IT" smtClean="0"/>
              <a:t>09/11/2018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DCD60F6-BD30-A64C-A0FD-C89515472987}"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stile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B967F4C-EC67-5D44-8A9D-769E0AB374DE}" type="datetimeFigureOut">
              <a:rPr lang="it-IT" smtClean="0"/>
              <a:t>09/11/2018</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DDCD60F6-BD30-A64C-A0FD-C89515472987}" type="slidenum">
              <a:rPr lang="it-IT" smtClean="0"/>
              <a:t>‹N›</a:t>
            </a:fld>
            <a:endParaRPr lang="it-IT"/>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Date Placeholder 2"/>
          <p:cNvSpPr>
            <a:spLocks noGrp="1"/>
          </p:cNvSpPr>
          <p:nvPr>
            <p:ph type="dt" sz="half" idx="10"/>
          </p:nvPr>
        </p:nvSpPr>
        <p:spPr/>
        <p:txBody>
          <a:bodyPr/>
          <a:lstStyle/>
          <a:p>
            <a:fld id="{5B967F4C-EC67-5D44-8A9D-769E0AB374DE}" type="datetimeFigureOut">
              <a:rPr lang="it-IT" smtClean="0"/>
              <a:t>09/11/2018</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DCD60F6-BD30-A64C-A0FD-C89515472987}"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967F4C-EC67-5D44-8A9D-769E0AB374DE}" type="datetimeFigureOut">
              <a:rPr lang="it-IT" smtClean="0"/>
              <a:t>09/11/2018</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DDCD60F6-BD30-A64C-A0FD-C89515472987}"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it-IT"/>
              <a:t>Fare clic per modificare stile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5B967F4C-EC67-5D44-8A9D-769E0AB374DE}" type="datetimeFigureOut">
              <a:rPr lang="it-IT" smtClean="0"/>
              <a:t>09/11/2018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DCD60F6-BD30-A64C-A0FD-C89515472987}" type="slidenum">
              <a:rPr lang="it-IT" smtClean="0"/>
              <a:t>‹N›</a:t>
            </a:fld>
            <a:endParaRPr lang="it-IT"/>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it-IT"/>
              <a:t>Fare clic per modificare stile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5B967F4C-EC67-5D44-8A9D-769E0AB374DE}" type="datetimeFigureOut">
              <a:rPr lang="it-IT" smtClean="0"/>
              <a:t>09/11/2018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DCD60F6-BD30-A64C-A0FD-C89515472987}"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it-IT"/>
              <a:t>Fare clic per modificare stile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5B967F4C-EC67-5D44-8A9D-769E0AB374DE}" type="datetimeFigureOut">
              <a:rPr lang="it-IT" smtClean="0"/>
              <a:t>09/11/2018</a:t>
            </a:fld>
            <a:endParaRPr lang="it-IT"/>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it-IT"/>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DCD60F6-BD30-A64C-A0FD-C89515472987}"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722313" y="690880"/>
            <a:ext cx="7772400" cy="4775200"/>
          </a:xfrm>
        </p:spPr>
        <p:txBody>
          <a:bodyPr>
            <a:normAutofit fontScale="90000"/>
          </a:bodyPr>
          <a:lstStyle/>
          <a:p>
            <a:pPr algn="ctr"/>
            <a:r>
              <a:rPr lang="it-IT" sz="4000" dirty="0"/>
              <a:t>Realizzare la  riforma dell’istruzione professionale progettando  i percorsi formativi del settore servizi per la sanità e l’assistenza sociale  </a:t>
            </a:r>
            <a:br>
              <a:rPr lang="it-IT" dirty="0"/>
            </a:br>
            <a:br>
              <a:rPr lang="it-IT" dirty="0"/>
            </a:br>
            <a:r>
              <a:rPr lang="it-IT" sz="1800" dirty="0" err="1"/>
              <a:t>ivrea</a:t>
            </a:r>
            <a:r>
              <a:rPr lang="it-IT" sz="1800" dirty="0"/>
              <a:t>,  11 ottobre  2018</a:t>
            </a:r>
            <a:endParaRPr lang="it-IT" dirty="0"/>
          </a:p>
        </p:txBody>
      </p:sp>
    </p:spTree>
    <p:extLst>
      <p:ext uri="{BB962C8B-B14F-4D97-AF65-F5344CB8AC3E}">
        <p14:creationId xmlns:p14="http://schemas.microsoft.com/office/powerpoint/2010/main" val="2162311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80133" y="466848"/>
            <a:ext cx="8572062" cy="6181070"/>
          </a:xfrm>
        </p:spPr>
        <p:txBody>
          <a:bodyPr>
            <a:normAutofit lnSpcReduction="10000"/>
          </a:bodyPr>
          <a:lstStyle/>
          <a:p>
            <a:pPr algn="just"/>
            <a:r>
              <a:rPr lang="it-IT" sz="2800" dirty="0"/>
              <a:t>Riconoscere gli aspetti geografici, ecologici, territoriali, dell’ambiente naturale ed antropico, le connessioni con le strutture demografiche, economiche, sociali, culturali e le trasformazioni intervenute nel corso del tempo</a:t>
            </a:r>
          </a:p>
          <a:p>
            <a:pPr algn="just"/>
            <a:endParaRPr lang="it-IT" sz="2800" dirty="0"/>
          </a:p>
          <a:p>
            <a:pPr lvl="0" algn="just"/>
            <a:r>
              <a:rPr lang="it-IT" sz="2800" dirty="0"/>
              <a:t>Stabilire collegamenti tra le tradizioni culturali locali, nazionali ed internazionali, sia in una prospettiva interculturale sia ai fini della mobilità di studio e di lavoro</a:t>
            </a:r>
          </a:p>
          <a:p>
            <a:pPr lvl="0" algn="just"/>
            <a:endParaRPr lang="it-IT" sz="2800" dirty="0"/>
          </a:p>
          <a:p>
            <a:pPr lvl="0" algn="just"/>
            <a:r>
              <a:rPr lang="it-IT" sz="2800" dirty="0"/>
              <a:t>Utilizzare i linguaggi settoriali delle lingue straniere previste dai percorsi di studio per interagire in diversi ambiti e contesti di studio e di lavoro</a:t>
            </a:r>
          </a:p>
          <a:p>
            <a:endParaRPr lang="it-IT" dirty="0"/>
          </a:p>
        </p:txBody>
      </p:sp>
    </p:spTree>
    <p:extLst>
      <p:ext uri="{BB962C8B-B14F-4D97-AF65-F5344CB8AC3E}">
        <p14:creationId xmlns:p14="http://schemas.microsoft.com/office/powerpoint/2010/main" val="155456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42782" y="578892"/>
            <a:ext cx="8665440" cy="5898108"/>
          </a:xfrm>
        </p:spPr>
        <p:txBody>
          <a:bodyPr>
            <a:normAutofit fontScale="92500" lnSpcReduction="20000"/>
          </a:bodyPr>
          <a:lstStyle/>
          <a:p>
            <a:r>
              <a:rPr lang="it-IT" sz="3000" dirty="0"/>
              <a:t>Riconoscere il valore e le potenzialità dei beni artistici e ambientali</a:t>
            </a:r>
          </a:p>
          <a:p>
            <a:pPr marL="0" indent="0">
              <a:buNone/>
            </a:pPr>
            <a:endParaRPr lang="it-IT" sz="3000" dirty="0"/>
          </a:p>
          <a:p>
            <a:pPr lvl="0"/>
            <a:r>
              <a:rPr lang="it-IT" sz="3000" dirty="0"/>
              <a:t>Individuare ed utilizzare le moderne forme di comunicazione visiva e multimediale, anche con riferimento alle strategie espressive e agli strumenti tecnici della comunicazione in rete;</a:t>
            </a:r>
          </a:p>
          <a:p>
            <a:pPr lvl="0"/>
            <a:endParaRPr lang="it-IT" sz="3000" dirty="0"/>
          </a:p>
          <a:p>
            <a:pPr lvl="0"/>
            <a:r>
              <a:rPr lang="it-IT" sz="3000" dirty="0"/>
              <a:t>Utilizzare le reti e gli strumenti informatici nelle attività di studio, ricerca e approfondimento</a:t>
            </a:r>
          </a:p>
          <a:p>
            <a:endParaRPr lang="it-IT" sz="3000" dirty="0"/>
          </a:p>
          <a:p>
            <a:pPr lvl="0"/>
            <a:r>
              <a:rPr lang="it-IT" sz="3000" dirty="0"/>
              <a:t>Riconoscere i principali aspetti comunicativi, culturali e relazionali dell’espressività corporea ed esercitare in modo efficace la pratica sportiva per il benessere individuale e collettivo</a:t>
            </a:r>
          </a:p>
          <a:p>
            <a:pPr lvl="0"/>
            <a:endParaRPr lang="it-IT" dirty="0"/>
          </a:p>
        </p:txBody>
      </p:sp>
    </p:spTree>
    <p:extLst>
      <p:ext uri="{BB962C8B-B14F-4D97-AF65-F5344CB8AC3E}">
        <p14:creationId xmlns:p14="http://schemas.microsoft.com/office/powerpoint/2010/main" val="365029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16240"/>
            <a:ext cx="8229600" cy="5860760"/>
          </a:xfrm>
        </p:spPr>
        <p:txBody>
          <a:bodyPr/>
          <a:lstStyle/>
          <a:p>
            <a:pPr lvl="0"/>
            <a:r>
              <a:rPr lang="it-IT" sz="2800" dirty="0"/>
              <a:t>Comprendere e utilizzare i principali concetti relativi all'economia, all'organizzazione, allo svolgimento dei processi produttivi e dei servizi</a:t>
            </a:r>
          </a:p>
          <a:p>
            <a:pPr marL="0" indent="0">
              <a:buNone/>
            </a:pPr>
            <a:endParaRPr lang="it-IT" sz="2800" dirty="0"/>
          </a:p>
          <a:p>
            <a:pPr lvl="0"/>
            <a:r>
              <a:rPr lang="it-IT" sz="2800" dirty="0"/>
              <a:t>Padroneggiare l'uso di strumenti tecnologici con particolare attenzione alla sicurezza e alla tutela della salute nei luoghi di vita e di lavoro, alla tutela della persona, dell'ambiente e del territorio</a:t>
            </a:r>
          </a:p>
          <a:p>
            <a:pPr marL="0" indent="0">
              <a:buNone/>
            </a:pPr>
            <a:endParaRPr lang="it-IT" sz="2800" dirty="0"/>
          </a:p>
          <a:p>
            <a:pPr lvl="0"/>
            <a:r>
              <a:rPr lang="it-IT" sz="2800" dirty="0"/>
              <a:t>Utilizzare i concetti e i fondamentali strumenti degli assi culturali per comprendere la realtà ed operare in campi applicativi</a:t>
            </a:r>
          </a:p>
          <a:p>
            <a:pPr marL="0" indent="0">
              <a:buNone/>
            </a:pPr>
            <a:endParaRPr lang="it-IT" dirty="0"/>
          </a:p>
        </p:txBody>
      </p:sp>
    </p:spTree>
    <p:extLst>
      <p:ext uri="{BB962C8B-B14F-4D97-AF65-F5344CB8AC3E}">
        <p14:creationId xmlns:p14="http://schemas.microsoft.com/office/powerpoint/2010/main" val="1530784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0133" y="533400"/>
            <a:ext cx="8609413" cy="990600"/>
          </a:xfrm>
        </p:spPr>
        <p:txBody>
          <a:bodyPr>
            <a:normAutofit fontScale="90000"/>
          </a:bodyPr>
          <a:lstStyle/>
          <a:p>
            <a:r>
              <a:rPr lang="it-IT" b="1" dirty="0">
                <a:solidFill>
                  <a:srgbClr val="008000"/>
                </a:solidFill>
              </a:rPr>
              <a:t>Le competenze specifiche dell’indirizzo</a:t>
            </a:r>
          </a:p>
        </p:txBody>
      </p:sp>
      <p:sp>
        <p:nvSpPr>
          <p:cNvPr id="3" name="Segnaposto contenuto 2"/>
          <p:cNvSpPr>
            <a:spLocks noGrp="1"/>
          </p:cNvSpPr>
          <p:nvPr>
            <p:ph idx="1"/>
          </p:nvPr>
        </p:nvSpPr>
        <p:spPr>
          <a:xfrm>
            <a:off x="280133" y="1600200"/>
            <a:ext cx="8609413" cy="4876800"/>
          </a:xfrm>
        </p:spPr>
        <p:txBody>
          <a:bodyPr>
            <a:normAutofit lnSpcReduction="10000"/>
          </a:bodyPr>
          <a:lstStyle/>
          <a:p>
            <a:pPr lvl="0"/>
            <a:r>
              <a:rPr lang="it-IT" sz="2800" dirty="0"/>
              <a:t>Collaborare nella gestione di progetti e attività dei servizi sociali, socio-sanitari e socio-educativi, rivolti a bambini e adolescenti, persone con disabilità, anziani, minori a rischio, soggetti con disagio </a:t>
            </a:r>
            <a:r>
              <a:rPr lang="it-IT" sz="2800" dirty="0" err="1"/>
              <a:t>psico</a:t>
            </a:r>
            <a:r>
              <a:rPr lang="it-IT" sz="2800" dirty="0"/>
              <a:t>-sociale e altri soggetti in situazione di svantaggio, anche attraverso lo sviluppo di reti territoriali formali e informali</a:t>
            </a:r>
          </a:p>
          <a:p>
            <a:pPr marL="0" indent="0">
              <a:buNone/>
            </a:pPr>
            <a:endParaRPr lang="it-IT" sz="2800" dirty="0"/>
          </a:p>
          <a:p>
            <a:pPr lvl="0"/>
            <a:r>
              <a:rPr lang="it-IT" sz="2800" dirty="0"/>
              <a:t>Partecipare e cooperare nei gruppi di lavoro e nell’équipe multi-professionali in diversi contesti organizzativi /lavorativi</a:t>
            </a:r>
            <a:r>
              <a:rPr lang="it-IT" dirty="0"/>
              <a:t>.</a:t>
            </a:r>
          </a:p>
        </p:txBody>
      </p:sp>
    </p:spTree>
    <p:extLst>
      <p:ext uri="{BB962C8B-B14F-4D97-AF65-F5344CB8AC3E}">
        <p14:creationId xmlns:p14="http://schemas.microsoft.com/office/powerpoint/2010/main" val="3516771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24105" y="1008392"/>
            <a:ext cx="8721467" cy="5468608"/>
          </a:xfrm>
        </p:spPr>
        <p:txBody>
          <a:bodyPr>
            <a:noAutofit/>
          </a:bodyPr>
          <a:lstStyle/>
          <a:p>
            <a:pPr lvl="0" algn="just"/>
            <a:r>
              <a:rPr lang="it-IT" sz="2800" dirty="0"/>
              <a:t>Facilitare la comunicazione tra persone e gruppi, anche di culture e contesti diversi, adottando modalità comunicative e relazionali adeguate ai diversi ambiti professionali e alle diverse tipologie di utenza</a:t>
            </a:r>
          </a:p>
          <a:p>
            <a:pPr marL="0" indent="0" algn="just">
              <a:buNone/>
            </a:pPr>
            <a:endParaRPr lang="it-IT" sz="2800" dirty="0"/>
          </a:p>
          <a:p>
            <a:pPr lvl="0" algn="just"/>
            <a:r>
              <a:rPr lang="it-IT" sz="2800" dirty="0"/>
              <a:t>Prendersi cura e collaborare al soddisfacimento dei bisogni di base di bambini, persone con disabilità, anziani nell’espletamento delle più comuni attività quotidiane</a:t>
            </a:r>
          </a:p>
        </p:txBody>
      </p:sp>
    </p:spTree>
    <p:extLst>
      <p:ext uri="{BB962C8B-B14F-4D97-AF65-F5344CB8AC3E}">
        <p14:creationId xmlns:p14="http://schemas.microsoft.com/office/powerpoint/2010/main" val="2965743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98807" y="578892"/>
            <a:ext cx="8646765" cy="6087700"/>
          </a:xfrm>
        </p:spPr>
        <p:txBody>
          <a:bodyPr>
            <a:normAutofit/>
          </a:bodyPr>
          <a:lstStyle/>
          <a:p>
            <a:pPr algn="just"/>
            <a:r>
              <a:rPr lang="it-IT" sz="2800" dirty="0"/>
              <a:t>Partecipare alla presa in carico socio-assistenziale di soggetti le cui condizioni determinino uno stato di non autosufficienza parziale o totale, di </a:t>
            </a:r>
            <a:r>
              <a:rPr lang="it-IT" sz="2800" dirty="0" err="1"/>
              <a:t>terminalità</a:t>
            </a:r>
            <a:r>
              <a:rPr lang="it-IT" sz="2800" dirty="0"/>
              <a:t>, di compromissione delle capacità cognitive e motorie, applicando procedure e tecniche stabilite e facendo uso dei principali ausili e presidi</a:t>
            </a:r>
          </a:p>
          <a:p>
            <a:pPr algn="just"/>
            <a:endParaRPr lang="it-IT" sz="2800" dirty="0"/>
          </a:p>
          <a:p>
            <a:pPr lvl="0" algn="just"/>
            <a:r>
              <a:rPr lang="it-IT" sz="2800" dirty="0"/>
              <a:t>Curare l’allestimento dell’ambiente di vita della persona in difficoltà con riferimento alle misure per la salvaguardia della sua sicurezza e incolumità, anche provvedendo alla promozione e al mantenimento delle capacità residue e della autonomia nel proprio ambiente di vita</a:t>
            </a:r>
          </a:p>
          <a:p>
            <a:pPr marL="0" indent="0">
              <a:buNone/>
            </a:pPr>
            <a:endParaRPr lang="it-IT" dirty="0"/>
          </a:p>
        </p:txBody>
      </p:sp>
    </p:spTree>
    <p:extLst>
      <p:ext uri="{BB962C8B-B14F-4D97-AF65-F5344CB8AC3E}">
        <p14:creationId xmlns:p14="http://schemas.microsoft.com/office/powerpoint/2010/main" val="474464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1544"/>
            <a:ext cx="8229600" cy="5935456"/>
          </a:xfrm>
        </p:spPr>
        <p:txBody>
          <a:bodyPr>
            <a:normAutofit fontScale="92500" lnSpcReduction="20000"/>
          </a:bodyPr>
          <a:lstStyle/>
          <a:p>
            <a:pPr lvl="0" algn="just"/>
            <a:r>
              <a:rPr lang="it-IT" sz="3000" dirty="0"/>
              <a:t>Gestire azioni di informazione e di orientamento dell’utente per facilitare l’accessibilità e la fruizione autonoma dei servizi pubblici e privati presenti sul territorio</a:t>
            </a:r>
          </a:p>
          <a:p>
            <a:pPr marL="0" lvl="0" indent="0" algn="just">
              <a:buNone/>
            </a:pPr>
            <a:endParaRPr lang="it-IT" sz="3000" dirty="0"/>
          </a:p>
          <a:p>
            <a:pPr lvl="0" algn="just"/>
            <a:r>
              <a:rPr lang="it-IT" sz="3000" dirty="0"/>
              <a:t>Realizzare, in autonomia o in collaborazione con altre figure professionali, attività educative, di animazione sociale, ludiche e culturali adeguate ai diversi contesti e ai diversi bisogni</a:t>
            </a:r>
          </a:p>
          <a:p>
            <a:pPr marL="0" lvl="0" indent="0" algn="just">
              <a:buNone/>
            </a:pPr>
            <a:endParaRPr lang="it-IT" sz="3000" dirty="0"/>
          </a:p>
          <a:p>
            <a:pPr algn="just"/>
            <a:r>
              <a:rPr lang="it-IT" sz="3000" dirty="0"/>
              <a:t>Realizzare, in collaborazione con altre figure professionali, azioni a sostegno e a tutela della persona con fragilità e/o disabilità e della sua famiglia, per favorire l’integrazione e migliorare o salvaguardare la qualità della vita </a:t>
            </a:r>
            <a:r>
              <a:rPr lang="it-IT" sz="1900"/>
              <a:t>(competenza da </a:t>
            </a:r>
            <a:r>
              <a:rPr lang="it-IT" sz="1900" dirty="0"/>
              <a:t>formare a partire dal terzo anno di corso)</a:t>
            </a:r>
            <a:endParaRPr lang="it-IT" sz="3000" dirty="0"/>
          </a:p>
          <a:p>
            <a:pPr lvl="0"/>
            <a:endParaRPr lang="it-IT" dirty="0"/>
          </a:p>
          <a:p>
            <a:pPr lvl="0"/>
            <a:endParaRPr lang="it-IT" dirty="0"/>
          </a:p>
          <a:p>
            <a:endParaRPr lang="it-IT" dirty="0"/>
          </a:p>
        </p:txBody>
      </p:sp>
    </p:spTree>
    <p:extLst>
      <p:ext uri="{BB962C8B-B14F-4D97-AF65-F5344CB8AC3E}">
        <p14:creationId xmlns:p14="http://schemas.microsoft.com/office/powerpoint/2010/main" val="48863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80133" y="560218"/>
            <a:ext cx="8628089" cy="5916782"/>
          </a:xfrm>
        </p:spPr>
        <p:txBody>
          <a:bodyPr>
            <a:normAutofit fontScale="92500"/>
          </a:bodyPr>
          <a:lstStyle/>
          <a:p>
            <a:pPr lvl="0" algn="just"/>
            <a:r>
              <a:rPr lang="it-IT" sz="2800" dirty="0"/>
              <a:t>Rac</a:t>
            </a:r>
            <a:r>
              <a:rPr lang="it-IT" sz="3000" dirty="0"/>
              <a:t>cogliere, conservare, elaborare e trasmettere dati relativi alle attività professionali svolte ai fini del monitoraggio e della valutazione degli interventi e dei servizi utilizzando adeguati strumenti informativi in condizioni di sicurezza e affidabilità delle fonti utilizzate</a:t>
            </a:r>
          </a:p>
          <a:p>
            <a:pPr lvl="0" algn="just"/>
            <a:endParaRPr lang="it-IT" sz="2800" dirty="0"/>
          </a:p>
          <a:p>
            <a:pPr marL="0" lvl="0" indent="0" algn="just">
              <a:buNone/>
            </a:pPr>
            <a:r>
              <a:rPr lang="it-IT" sz="2800" b="1" dirty="0">
                <a:solidFill>
                  <a:srgbClr val="0000FF"/>
                </a:solidFill>
              </a:rPr>
              <a:t>Delle 10 competenze d’indirizzo: </a:t>
            </a:r>
          </a:p>
          <a:p>
            <a:pPr marL="0" lvl="0" indent="0" algn="just">
              <a:buNone/>
            </a:pPr>
            <a:r>
              <a:rPr lang="it-IT" sz="2800" dirty="0">
                <a:solidFill>
                  <a:srgbClr val="0000FF"/>
                </a:solidFill>
              </a:rPr>
              <a:t>2 hanno prevalente carattere amministrativo - gestionale, </a:t>
            </a:r>
          </a:p>
          <a:p>
            <a:pPr marL="0" lvl="0" indent="0" algn="just">
              <a:buNone/>
            </a:pPr>
            <a:r>
              <a:rPr lang="it-IT" sz="2800" dirty="0">
                <a:solidFill>
                  <a:srgbClr val="0000FF"/>
                </a:solidFill>
              </a:rPr>
              <a:t>3 hanno prevalente carattere comunicativo-relazionale, </a:t>
            </a:r>
          </a:p>
          <a:p>
            <a:pPr marL="0" lvl="0" indent="0" algn="just">
              <a:buNone/>
            </a:pPr>
            <a:r>
              <a:rPr lang="it-IT" sz="2800" dirty="0">
                <a:solidFill>
                  <a:srgbClr val="0000FF"/>
                </a:solidFill>
              </a:rPr>
              <a:t>3 sono specifiche della relazione di aiuto </a:t>
            </a:r>
          </a:p>
          <a:p>
            <a:pPr marL="261938" lvl="0" indent="-261938" algn="just">
              <a:buNone/>
            </a:pPr>
            <a:r>
              <a:rPr lang="it-IT" sz="2800" dirty="0">
                <a:solidFill>
                  <a:srgbClr val="0000FF"/>
                </a:solidFill>
              </a:rPr>
              <a:t>2 sono funzionali ad azioni di animazione, educazione e integrazione sociale.</a:t>
            </a:r>
          </a:p>
          <a:p>
            <a:endParaRPr lang="it-IT" dirty="0"/>
          </a:p>
        </p:txBody>
      </p:sp>
    </p:spTree>
    <p:extLst>
      <p:ext uri="{BB962C8B-B14F-4D97-AF65-F5344CB8AC3E}">
        <p14:creationId xmlns:p14="http://schemas.microsoft.com/office/powerpoint/2010/main" val="2029182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50935"/>
            <a:ext cx="8229600" cy="568362"/>
          </a:xfrm>
        </p:spPr>
        <p:txBody>
          <a:bodyPr>
            <a:normAutofit fontScale="90000"/>
          </a:bodyPr>
          <a:lstStyle/>
          <a:p>
            <a:pPr algn="ctr"/>
            <a:r>
              <a:rPr lang="it-IT" sz="3200" dirty="0">
                <a:solidFill>
                  <a:srgbClr val="008000"/>
                </a:solidFill>
              </a:rPr>
              <a:t>Com’è descritta la competenza </a:t>
            </a:r>
          </a:p>
        </p:txBody>
      </p:sp>
      <p:pic>
        <p:nvPicPr>
          <p:cNvPr id="6" name="Segnaposto contenuto 5" descr="Schermata 2018-09-02 alle 22.51.13.png"/>
          <p:cNvPicPr>
            <a:picLocks noGrp="1" noChangeAspect="1"/>
          </p:cNvPicPr>
          <p:nvPr>
            <p:ph idx="1"/>
          </p:nvPr>
        </p:nvPicPr>
        <p:blipFill rotWithShape="1">
          <a:blip r:embed="rId2">
            <a:extLst>
              <a:ext uri="{28A0092B-C50C-407E-A947-70E740481C1C}">
                <a14:useLocalDpi xmlns:a14="http://schemas.microsoft.com/office/drawing/2010/main" val="0"/>
              </a:ext>
            </a:extLst>
          </a:blip>
          <a:srcRect t="355" b="355"/>
          <a:stretch/>
        </p:blipFill>
        <p:spPr>
          <a:xfrm>
            <a:off x="149417" y="919163"/>
            <a:ext cx="8753337" cy="5829300"/>
          </a:xfrm>
        </p:spPr>
      </p:pic>
    </p:spTree>
    <p:extLst>
      <p:ext uri="{BB962C8B-B14F-4D97-AF65-F5344CB8AC3E}">
        <p14:creationId xmlns:p14="http://schemas.microsoft.com/office/powerpoint/2010/main" val="891805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Progettare il percorso formativo</a:t>
            </a:r>
          </a:p>
        </p:txBody>
      </p:sp>
      <p:sp>
        <p:nvSpPr>
          <p:cNvPr id="5" name="Segnaposto testo 4"/>
          <p:cNvSpPr>
            <a:spLocks noGrp="1"/>
          </p:cNvSpPr>
          <p:nvPr>
            <p:ph type="body" idx="1"/>
          </p:nvPr>
        </p:nvSpPr>
        <p:spPr/>
        <p:txBody>
          <a:bodyPr/>
          <a:lstStyle/>
          <a:p>
            <a:r>
              <a:rPr lang="it-IT" dirty="0"/>
              <a:t>Valutare le risorse umane disponibili, guardare all’obiettivo, individuare  le attività necessarie e possibili per raggiungerlo</a:t>
            </a:r>
          </a:p>
        </p:txBody>
      </p:sp>
    </p:spTree>
    <p:extLst>
      <p:ext uri="{BB962C8B-B14F-4D97-AF65-F5344CB8AC3E}">
        <p14:creationId xmlns:p14="http://schemas.microsoft.com/office/powerpoint/2010/main" val="732561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39031"/>
            <a:ext cx="8229600" cy="632816"/>
          </a:xfrm>
        </p:spPr>
        <p:txBody>
          <a:bodyPr>
            <a:normAutofit fontScale="90000"/>
          </a:bodyPr>
          <a:lstStyle/>
          <a:p>
            <a:r>
              <a:rPr lang="it-IT" sz="4400" b="1" dirty="0">
                <a:solidFill>
                  <a:srgbClr val="008000"/>
                </a:solidFill>
              </a:rPr>
              <a:t>Le fonti normative della riforma</a:t>
            </a:r>
          </a:p>
        </p:txBody>
      </p:sp>
      <p:sp>
        <p:nvSpPr>
          <p:cNvPr id="3" name="Segnaposto contenuto 2"/>
          <p:cNvSpPr>
            <a:spLocks noGrp="1"/>
          </p:cNvSpPr>
          <p:nvPr>
            <p:ph idx="1"/>
          </p:nvPr>
        </p:nvSpPr>
        <p:spPr>
          <a:xfrm>
            <a:off x="457200" y="971847"/>
            <a:ext cx="8229600" cy="5505153"/>
          </a:xfrm>
        </p:spPr>
        <p:txBody>
          <a:bodyPr anchor="ctr">
            <a:noAutofit/>
          </a:bodyPr>
          <a:lstStyle/>
          <a:p>
            <a:pPr algn="just"/>
            <a:r>
              <a:rPr lang="it-IT" sz="2800" dirty="0"/>
              <a:t>Legge 13 luglio 2015 n° 107, art. 1 commi 180 e 181 (delega riforma istruzione professionale)</a:t>
            </a:r>
          </a:p>
          <a:p>
            <a:pPr algn="just"/>
            <a:r>
              <a:rPr lang="it-IT" sz="2800" dirty="0"/>
              <a:t>Decreto legislativo 13 aprile 2017, n° 61 (riforma dell’istruzione professionale)</a:t>
            </a:r>
          </a:p>
          <a:p>
            <a:pPr algn="just"/>
            <a:r>
              <a:rPr lang="it-IT" sz="2800" dirty="0"/>
              <a:t>Decreto MLPS - MIUR 08.01.2018 (Istituzione del Quadro nazionale delle qualificazioni)</a:t>
            </a:r>
          </a:p>
          <a:p>
            <a:pPr algn="just"/>
            <a:r>
              <a:rPr lang="it-IT" sz="2800" dirty="0"/>
              <a:t>MIUR Decreto 24 maggio 2018, n°92 (GU 27/7/2018) (Regolamento applicativo della Riforma)</a:t>
            </a:r>
          </a:p>
          <a:p>
            <a:pPr algn="just"/>
            <a:r>
              <a:rPr lang="it-IT" sz="2800" dirty="0"/>
              <a:t>MIUR Decreto 17 maggio 2018 (GU 17/9/2018) (Criteri per il raccordo tra il sistema dell'istruzione professionale e il sistema IeFP)</a:t>
            </a:r>
          </a:p>
        </p:txBody>
      </p:sp>
    </p:spTree>
    <p:extLst>
      <p:ext uri="{BB962C8B-B14F-4D97-AF65-F5344CB8AC3E}">
        <p14:creationId xmlns:p14="http://schemas.microsoft.com/office/powerpoint/2010/main" val="2568026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3679" y="393833"/>
            <a:ext cx="8697507" cy="990600"/>
          </a:xfrm>
        </p:spPr>
        <p:txBody>
          <a:bodyPr>
            <a:noAutofit/>
          </a:bodyPr>
          <a:lstStyle/>
          <a:p>
            <a:pPr algn="ctr"/>
            <a:r>
              <a:rPr lang="it-IT" sz="3000" b="1" dirty="0"/>
              <a:t>La declinazione delle competenze: per formare una competenza occorre realizzare un percorso. </a:t>
            </a:r>
            <a:endParaRPr lang="it-IT" sz="3200" dirty="0"/>
          </a:p>
        </p:txBody>
      </p:sp>
      <p:sp>
        <p:nvSpPr>
          <p:cNvPr id="3" name="Segnaposto contenuto 2"/>
          <p:cNvSpPr>
            <a:spLocks noGrp="1"/>
          </p:cNvSpPr>
          <p:nvPr>
            <p:ph idx="1"/>
          </p:nvPr>
        </p:nvSpPr>
        <p:spPr>
          <a:xfrm>
            <a:off x="139550" y="1384433"/>
            <a:ext cx="8791637" cy="5314809"/>
          </a:xfrm>
        </p:spPr>
        <p:txBody>
          <a:bodyPr>
            <a:normAutofit lnSpcReduction="10000"/>
          </a:bodyPr>
          <a:lstStyle/>
          <a:p>
            <a:pPr algn="just"/>
            <a:r>
              <a:rPr lang="it-IT" sz="2800" dirty="0"/>
              <a:t>L’allievo in entrata al corso rispetto alle competenze dell’area comune, deve possedere livello di competenza NQF 1 </a:t>
            </a:r>
            <a:r>
              <a:rPr lang="it-IT" sz="2800" dirty="0">
                <a:solidFill>
                  <a:srgbClr val="0000FF"/>
                </a:solidFill>
              </a:rPr>
              <a:t>(Svolge il compito assegnato nel rispetto dei parametri previsti, sotto diretta supervisione nello svolgimento delle attività, in un contesto strutturato).</a:t>
            </a:r>
          </a:p>
          <a:p>
            <a:pPr algn="just"/>
            <a:r>
              <a:rPr lang="it-IT" sz="2800" dirty="0"/>
              <a:t>Livello di competenza previsto al termine del biennio per le materie dell’area comune e dell’area d’indirizzo NQF 2 </a:t>
            </a:r>
            <a:r>
              <a:rPr lang="it-IT" sz="2800" dirty="0">
                <a:solidFill>
                  <a:srgbClr val="0000FF"/>
                </a:solidFill>
              </a:rPr>
              <a:t>(Esegue  i compiti assegnati secondo criteri prestabiliti, assicurando la conformità delle attività svolte, sotto supervisione per il conseguimento del risultato, in un contesto strutturato, con un numero limitato di situazioni diversificate);</a:t>
            </a:r>
          </a:p>
          <a:p>
            <a:endParaRPr lang="it-IT" dirty="0"/>
          </a:p>
        </p:txBody>
      </p:sp>
    </p:spTree>
    <p:extLst>
      <p:ext uri="{BB962C8B-B14F-4D97-AF65-F5344CB8AC3E}">
        <p14:creationId xmlns:p14="http://schemas.microsoft.com/office/powerpoint/2010/main" val="32873095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p:cNvSpPr>
            <a:spLocks noGrp="1"/>
          </p:cNvSpPr>
          <p:nvPr>
            <p:ph idx="1"/>
          </p:nvPr>
        </p:nvSpPr>
        <p:spPr>
          <a:xfrm>
            <a:off x="457200" y="738604"/>
            <a:ext cx="8229600" cy="5738396"/>
          </a:xfrm>
        </p:spPr>
        <p:txBody>
          <a:bodyPr>
            <a:normAutofit/>
          </a:bodyPr>
          <a:lstStyle/>
          <a:p>
            <a:pPr algn="just"/>
            <a:r>
              <a:rPr lang="it-IT" sz="2800" dirty="0"/>
              <a:t>Livello di competenza previsto al termine del 3° o 4° anno NQF 3 </a:t>
            </a:r>
            <a:r>
              <a:rPr lang="it-IT" sz="2800" dirty="0">
                <a:solidFill>
                  <a:srgbClr val="0000FF"/>
                </a:solidFill>
              </a:rPr>
              <a:t>(Raggiunge i risultati previsti assicurandone la conformità e individuando le modalità di realizzazione più adeguate, in un contesto strutturato, con situazioni mutevoli che richiedono una modifica del proprio operato)</a:t>
            </a:r>
          </a:p>
          <a:p>
            <a:pPr algn="just"/>
            <a:r>
              <a:rPr lang="it-IT" sz="2800" dirty="0"/>
              <a:t>Livello di competenza previsto al termine del 5° </a:t>
            </a:r>
            <a:r>
              <a:rPr lang="it-IT" sz="2800"/>
              <a:t>anno  NQF </a:t>
            </a:r>
            <a:r>
              <a:rPr lang="it-IT" sz="2800" dirty="0"/>
              <a:t>4 </a:t>
            </a:r>
            <a:r>
              <a:rPr lang="it-IT" sz="2800" dirty="0">
                <a:solidFill>
                  <a:srgbClr val="0000FF"/>
                </a:solidFill>
              </a:rPr>
              <a:t>(Provvede al conseguimento degli obiettivi, coordinando e integrando le attività e i risultati anche di altri, partecipando al processo decisionale e attuativo, in un contesto di norma prevedibile, soggetto a cambiamenti imprevisti).</a:t>
            </a:r>
          </a:p>
        </p:txBody>
      </p:sp>
    </p:spTree>
    <p:extLst>
      <p:ext uri="{BB962C8B-B14F-4D97-AF65-F5344CB8AC3E}">
        <p14:creationId xmlns:p14="http://schemas.microsoft.com/office/powerpoint/2010/main" val="37904962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6755" y="290639"/>
            <a:ext cx="8665440" cy="990600"/>
          </a:xfrm>
        </p:spPr>
        <p:txBody>
          <a:bodyPr>
            <a:noAutofit/>
          </a:bodyPr>
          <a:lstStyle/>
          <a:p>
            <a:pPr algn="ctr"/>
            <a:r>
              <a:rPr lang="it-IT" sz="3200" dirty="0">
                <a:solidFill>
                  <a:srgbClr val="008000"/>
                </a:solidFill>
              </a:rPr>
              <a:t>Esempio di percorso formativo di una competenza</a:t>
            </a:r>
          </a:p>
        </p:txBody>
      </p:sp>
      <p:sp>
        <p:nvSpPr>
          <p:cNvPr id="3" name="Segnaposto contenuto 2"/>
          <p:cNvSpPr>
            <a:spLocks noGrp="1"/>
          </p:cNvSpPr>
          <p:nvPr>
            <p:ph idx="1"/>
          </p:nvPr>
        </p:nvSpPr>
        <p:spPr>
          <a:xfrm>
            <a:off x="186755" y="1281239"/>
            <a:ext cx="8665440" cy="5576761"/>
          </a:xfrm>
        </p:spPr>
        <p:txBody>
          <a:bodyPr>
            <a:normAutofit lnSpcReduction="10000"/>
          </a:bodyPr>
          <a:lstStyle/>
          <a:p>
            <a:pPr marL="0" indent="0" algn="just">
              <a:buNone/>
            </a:pPr>
            <a:r>
              <a:rPr lang="it-IT" sz="2800" b="1" dirty="0"/>
              <a:t>La 10° competenza in uscita comporta la capacità di gestione dei dati relativi alle diverse attività professionali previste.  </a:t>
            </a:r>
          </a:p>
          <a:p>
            <a:pPr marL="0" indent="0" algn="just">
              <a:buNone/>
            </a:pPr>
            <a:r>
              <a:rPr lang="it-IT" sz="2800" dirty="0"/>
              <a:t>Lo studente in entrata nella scuola superiore deve essere capace di:</a:t>
            </a:r>
            <a:br>
              <a:rPr lang="it-IT" sz="2800" dirty="0"/>
            </a:br>
            <a:r>
              <a:rPr lang="it-IT" sz="2800" i="1" dirty="0"/>
              <a:t>Raccogliere e organizzare dati in apposite tabelle sulla base di specifiche indicazioni </a:t>
            </a:r>
            <a:r>
              <a:rPr lang="it-IT" sz="2800" dirty="0"/>
              <a:t>(1° livello NQF)</a:t>
            </a:r>
            <a:r>
              <a:rPr lang="it-IT" sz="2800" i="1" dirty="0"/>
              <a:t>.</a:t>
            </a:r>
            <a:endParaRPr lang="it-IT" sz="2800" dirty="0"/>
          </a:p>
          <a:p>
            <a:pPr marL="0" indent="0" algn="just">
              <a:buNone/>
            </a:pPr>
            <a:r>
              <a:rPr lang="it-IT" sz="2800" dirty="0"/>
              <a:t>Al termine del biennio d’istruzione obbligatoria deve essere in grado di:</a:t>
            </a:r>
          </a:p>
          <a:p>
            <a:pPr marL="0" indent="0" algn="just">
              <a:buNone/>
            </a:pPr>
            <a:r>
              <a:rPr lang="it-IT" sz="2800" i="1" dirty="0"/>
              <a:t>Utilizzare i più diffusi applicativi web </a:t>
            </a:r>
            <a:r>
              <a:rPr lang="it-IT" sz="2800" i="1" dirty="0" err="1"/>
              <a:t>based</a:t>
            </a:r>
            <a:r>
              <a:rPr lang="it-IT" sz="2800" i="1" dirty="0"/>
              <a:t> e offline per raccogliere e organizzare dati qualitativi e quantitativi di una realtà sociale o relativi ad un servizio </a:t>
            </a:r>
            <a:r>
              <a:rPr lang="it-IT" sz="2800" dirty="0"/>
              <a:t>(2° livello NQF).</a:t>
            </a:r>
          </a:p>
          <a:p>
            <a:endParaRPr lang="it-IT" dirty="0"/>
          </a:p>
        </p:txBody>
      </p:sp>
    </p:spTree>
    <p:extLst>
      <p:ext uri="{BB962C8B-B14F-4D97-AF65-F5344CB8AC3E}">
        <p14:creationId xmlns:p14="http://schemas.microsoft.com/office/powerpoint/2010/main" val="2746357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86755" y="709608"/>
            <a:ext cx="8740142" cy="5714223"/>
          </a:xfrm>
        </p:spPr>
        <p:txBody>
          <a:bodyPr/>
          <a:lstStyle/>
          <a:p>
            <a:pPr marL="0" indent="0">
              <a:buNone/>
            </a:pPr>
            <a:r>
              <a:rPr lang="it-IT" sz="2800" dirty="0"/>
              <a:t>Al termine del 3° anno deve saper:</a:t>
            </a:r>
          </a:p>
          <a:p>
            <a:pPr marL="0" indent="0" algn="just">
              <a:buNone/>
            </a:pPr>
            <a:r>
              <a:rPr lang="it-IT" sz="2800" dirty="0"/>
              <a:t>Attuare tecniche di raccolta ed elaborazione di dati relativi a realtà sociali, socio-sanitarie e attinenti la gestione dei servizi, utilizzando sistemi di protezione e trasmissione dati (3° Livello NQF).</a:t>
            </a:r>
          </a:p>
          <a:p>
            <a:pPr marL="0" indent="0">
              <a:buNone/>
            </a:pPr>
            <a:r>
              <a:rPr lang="it-IT" sz="2800" dirty="0"/>
              <a:t>Al termine del quarto anno deve essere in grado di: </a:t>
            </a:r>
          </a:p>
          <a:p>
            <a:pPr marL="0" indent="0" algn="just">
              <a:buNone/>
            </a:pPr>
            <a:r>
              <a:rPr lang="it-IT" sz="2800" dirty="0"/>
              <a:t>Partecipare al processo di ricerca ed elaborazione dei dati individuando quelli significativi per la realizzazione dei lavori assegnati riguardanti  l’ambito sociale,  socio-sanitario,  sanitario e amministrativo, effettuando inferenze previsionali a  partire dai dati raccolti (3° livello NQF)</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1176290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86755" y="466848"/>
            <a:ext cx="8721467" cy="6255765"/>
          </a:xfrm>
        </p:spPr>
        <p:txBody>
          <a:bodyPr>
            <a:normAutofit lnSpcReduction="10000"/>
          </a:bodyPr>
          <a:lstStyle/>
          <a:p>
            <a:pPr marL="0" indent="0" algn="just">
              <a:buNone/>
            </a:pPr>
            <a:r>
              <a:rPr lang="it-IT" sz="2800" dirty="0"/>
              <a:t>Alla fine del percorso d’istruzione professionale il livello di competenza richiesto prevede che lo studente sia in grado di:</a:t>
            </a:r>
          </a:p>
          <a:p>
            <a:pPr marL="0" indent="0" algn="just">
              <a:buNone/>
            </a:pPr>
            <a:r>
              <a:rPr lang="it-IT" sz="2800" b="1" dirty="0"/>
              <a:t>raccogliere, conservare, elaborare e trasmettere dati relativi alle attività professionali svolte ai fini del monitoraggio e della valutazione degli interventi e dei servizi utilizzando adeguati strumenti informativi in condizioni di sicurezza e affidabilità delle fonti utilizzate.  La realizzazione delle attività deve essere effettuata,  quando necessario </a:t>
            </a:r>
            <a:r>
              <a:rPr lang="it-IT" sz="2800" b="1" u="sng" dirty="0"/>
              <a:t>coordinando</a:t>
            </a:r>
            <a:r>
              <a:rPr lang="it-IT" sz="2800" b="1" dirty="0"/>
              <a:t> i lavori altrui di raccolta e trasmissione dati e </a:t>
            </a:r>
            <a:r>
              <a:rPr lang="it-IT" sz="2800" b="1" u="sng" dirty="0"/>
              <a:t>partecipando</a:t>
            </a:r>
            <a:r>
              <a:rPr lang="it-IT" sz="2800" b="1" dirty="0"/>
              <a:t> al processo decisionale di organizzazione del lavoro e di valutazione degli interventi e dei servizi.</a:t>
            </a:r>
            <a:r>
              <a:rPr lang="it-IT" sz="2800" dirty="0"/>
              <a:t> (4° livello NQF)</a:t>
            </a:r>
            <a:endParaRPr lang="it-IT" sz="2800" b="1" dirty="0"/>
          </a:p>
          <a:p>
            <a:pPr marL="0" indent="0">
              <a:buNone/>
            </a:pPr>
            <a:endParaRPr lang="it-IT" dirty="0"/>
          </a:p>
        </p:txBody>
      </p:sp>
    </p:spTree>
    <p:extLst>
      <p:ext uri="{BB962C8B-B14F-4D97-AF65-F5344CB8AC3E}">
        <p14:creationId xmlns:p14="http://schemas.microsoft.com/office/powerpoint/2010/main" val="3122522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61457" y="533401"/>
            <a:ext cx="8646765" cy="1950232"/>
          </a:xfrm>
        </p:spPr>
        <p:txBody>
          <a:bodyPr>
            <a:normAutofit fontScale="90000"/>
          </a:bodyPr>
          <a:lstStyle/>
          <a:p>
            <a:pPr algn="ctr"/>
            <a:r>
              <a:rPr lang="it-IT" dirty="0">
                <a:solidFill>
                  <a:srgbClr val="008000"/>
                </a:solidFill>
              </a:rPr>
              <a:t>Il processo didattico-formativo scolastico</a:t>
            </a:r>
            <a:br>
              <a:rPr lang="it-IT" dirty="0">
                <a:solidFill>
                  <a:srgbClr val="008000"/>
                </a:solidFill>
              </a:rPr>
            </a:br>
            <a:r>
              <a:rPr lang="it-IT" sz="3100" dirty="0"/>
              <a:t>Consiste nel progettare e costruire i percorsi necessari per far conseguire agli studenti le competenze previste nel profilo in uscita del corso</a:t>
            </a:r>
            <a:br>
              <a:rPr lang="it-IT" sz="3100" dirty="0"/>
            </a:br>
            <a:endParaRPr lang="it-IT" sz="3100" dirty="0"/>
          </a:p>
        </p:txBody>
      </p:sp>
      <p:pic>
        <p:nvPicPr>
          <p:cNvPr id="7" name="Segnaposto contenuto 6" descr="progettisti.jpg"/>
          <p:cNvPicPr>
            <a:picLocks noGrp="1" noChangeAspect="1"/>
          </p:cNvPicPr>
          <p:nvPr>
            <p:ph sz="half" idx="1"/>
          </p:nvPr>
        </p:nvPicPr>
        <p:blipFill>
          <a:blip r:embed="rId2">
            <a:extLst>
              <a:ext uri="{28A0092B-C50C-407E-A947-70E740481C1C}">
                <a14:useLocalDpi xmlns:a14="http://schemas.microsoft.com/office/drawing/2010/main" val="0"/>
              </a:ext>
            </a:extLst>
          </a:blip>
          <a:srcRect l="23049" r="23049"/>
          <a:stretch>
            <a:fillRect/>
          </a:stretch>
        </p:blipFill>
        <p:spPr>
          <a:xfrm>
            <a:off x="457200" y="2482850"/>
            <a:ext cx="4038600" cy="3908425"/>
          </a:xfrm>
        </p:spPr>
      </p:pic>
      <p:pic>
        <p:nvPicPr>
          <p:cNvPr id="8" name="Segnaposto contenuto 7" descr="costruttori.jpg"/>
          <p:cNvPicPr>
            <a:picLocks noGrp="1" noChangeAspect="1"/>
          </p:cNvPicPr>
          <p:nvPr>
            <p:ph sz="half" idx="2"/>
          </p:nvPr>
        </p:nvPicPr>
        <p:blipFill>
          <a:blip r:embed="rId3">
            <a:extLst>
              <a:ext uri="{28A0092B-C50C-407E-A947-70E740481C1C}">
                <a14:useLocalDpi xmlns:a14="http://schemas.microsoft.com/office/drawing/2010/main" val="0"/>
              </a:ext>
            </a:extLst>
          </a:blip>
          <a:srcRect l="19001" r="19001"/>
          <a:stretch>
            <a:fillRect/>
          </a:stretch>
        </p:blipFill>
        <p:spPr>
          <a:xfrm>
            <a:off x="4586288" y="2482850"/>
            <a:ext cx="4038600" cy="3908425"/>
          </a:xfrm>
        </p:spPr>
      </p:pic>
    </p:spTree>
    <p:extLst>
      <p:ext uri="{BB962C8B-B14F-4D97-AF65-F5344CB8AC3E}">
        <p14:creationId xmlns:p14="http://schemas.microsoft.com/office/powerpoint/2010/main" val="35394374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61494"/>
            <a:ext cx="8229600" cy="597701"/>
          </a:xfrm>
        </p:spPr>
        <p:txBody>
          <a:bodyPr>
            <a:normAutofit/>
          </a:bodyPr>
          <a:lstStyle/>
          <a:p>
            <a:pPr algn="ctr"/>
            <a:r>
              <a:rPr lang="it-IT" sz="3200" b="1" dirty="0">
                <a:solidFill>
                  <a:srgbClr val="008000"/>
                </a:solidFill>
              </a:rPr>
              <a:t>La progettazione didattico-formativa</a:t>
            </a:r>
          </a:p>
        </p:txBody>
      </p:sp>
      <p:sp>
        <p:nvSpPr>
          <p:cNvPr id="3" name="Segnaposto contenuto 2"/>
          <p:cNvSpPr>
            <a:spLocks noGrp="1"/>
          </p:cNvSpPr>
          <p:nvPr>
            <p:ph idx="1"/>
          </p:nvPr>
        </p:nvSpPr>
        <p:spPr>
          <a:xfrm>
            <a:off x="249027" y="859195"/>
            <a:ext cx="8678629" cy="5790232"/>
          </a:xfrm>
        </p:spPr>
        <p:txBody>
          <a:bodyPr>
            <a:noAutofit/>
          </a:bodyPr>
          <a:lstStyle/>
          <a:p>
            <a:pPr marL="0" indent="0">
              <a:buNone/>
            </a:pPr>
            <a:r>
              <a:rPr lang="it-IT" sz="2600" dirty="0"/>
              <a:t>La progettazione didattico-formativa dei Consigli di corso e di classe deve essere effettuata a ritroso, partendo dagli obiettivi formativi che devono essere raggiunti e si  articola in più fasi: </a:t>
            </a:r>
          </a:p>
          <a:p>
            <a:pPr marL="457200" indent="-457200" algn="just">
              <a:buFont typeface="+mj-lt"/>
              <a:buAutoNum type="arabicPeriod"/>
            </a:pPr>
            <a:r>
              <a:rPr lang="it-IT" sz="2600" dirty="0"/>
              <a:t>Si definisce un piano formativo complessivo a carattere pluriennale prevedendo per gli studenti compiti sempre più complessi. Le scelte devono essere effettuate considerando la reale situazione di partenza degli allievi, agendo in coerenza con gli obiettivi fissati nelle linee guida nazionali e con le indicazioni regionali se presenti;</a:t>
            </a:r>
          </a:p>
        </p:txBody>
      </p:sp>
    </p:spTree>
    <p:extLst>
      <p:ext uri="{BB962C8B-B14F-4D97-AF65-F5344CB8AC3E}">
        <p14:creationId xmlns:p14="http://schemas.microsoft.com/office/powerpoint/2010/main" val="30636927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72797"/>
            <a:ext cx="8229600" cy="5914753"/>
          </a:xfrm>
        </p:spPr>
        <p:txBody>
          <a:bodyPr>
            <a:normAutofit fontScale="92500" lnSpcReduction="10000"/>
          </a:bodyPr>
          <a:lstStyle/>
          <a:p>
            <a:pPr marL="514350" indent="-514350" algn="just">
              <a:buFont typeface="+mj-lt"/>
              <a:buAutoNum type="arabicPeriod" startAt="2"/>
            </a:pPr>
            <a:r>
              <a:rPr lang="it-IT" sz="3000" dirty="0"/>
              <a:t>Si predispone un piano annuale di riferimento individuando le tematiche chiave in grado di realizzare un percorso logico, coerente ai livelli di competenza che possono essere raggiunti, utile alla individuazione delle Unità di Apprendimento da realizzare; </a:t>
            </a:r>
          </a:p>
          <a:p>
            <a:pPr marL="514350" indent="-514350" algn="just">
              <a:buFont typeface="+mj-lt"/>
              <a:buAutoNum type="arabicPeriod" startAt="2"/>
            </a:pPr>
            <a:r>
              <a:rPr lang="it-IT" sz="3000" dirty="0"/>
              <a:t>Si valutano e si definiscono le possibili  modalità di personalizzazione del percorso; </a:t>
            </a:r>
          </a:p>
          <a:p>
            <a:pPr marL="514350" indent="-514350" algn="just">
              <a:buFont typeface="+mj-lt"/>
              <a:buAutoNum type="arabicPeriod" startAt="2"/>
            </a:pPr>
            <a:r>
              <a:rPr lang="it-IT" sz="3000" dirty="0"/>
              <a:t>Si individuano le </a:t>
            </a:r>
            <a:r>
              <a:rPr lang="it-IT" sz="3000" dirty="0" err="1"/>
              <a:t>UdA</a:t>
            </a:r>
            <a:r>
              <a:rPr lang="it-IT" sz="3000" dirty="0"/>
              <a:t> che occorre realizzare identificando la/le competenze-obiettivo, dell’area generale e/o di indirizzo che con esse occorre perseguire;</a:t>
            </a:r>
          </a:p>
          <a:p>
            <a:pPr marL="0" lvl="0" indent="0" algn="just">
              <a:buNone/>
            </a:pPr>
            <a:r>
              <a:rPr lang="it-IT" sz="3000" dirty="0"/>
              <a:t>Alla progettazione generale deve seguire la progettazione di dettaglio delle singole </a:t>
            </a:r>
            <a:r>
              <a:rPr lang="it-IT" sz="3000" dirty="0" err="1"/>
              <a:t>UdA</a:t>
            </a:r>
            <a:r>
              <a:rPr lang="it-IT" sz="3000" dirty="0"/>
              <a:t>.</a:t>
            </a:r>
          </a:p>
          <a:p>
            <a:endParaRPr lang="it-IT" dirty="0"/>
          </a:p>
        </p:txBody>
      </p:sp>
    </p:spTree>
    <p:extLst>
      <p:ext uri="{BB962C8B-B14F-4D97-AF65-F5344CB8AC3E}">
        <p14:creationId xmlns:p14="http://schemas.microsoft.com/office/powerpoint/2010/main" val="8329494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86080"/>
            <a:ext cx="8229600" cy="548640"/>
          </a:xfrm>
        </p:spPr>
        <p:txBody>
          <a:bodyPr>
            <a:normAutofit fontScale="90000"/>
          </a:bodyPr>
          <a:lstStyle/>
          <a:p>
            <a:pPr algn="ctr"/>
            <a:r>
              <a:rPr lang="it-IT" dirty="0"/>
              <a:t>Un’ipotesi di percorso sul biennio </a:t>
            </a:r>
          </a:p>
        </p:txBody>
      </p:sp>
      <p:sp>
        <p:nvSpPr>
          <p:cNvPr id="3" name="Segnaposto contenuto 2"/>
          <p:cNvSpPr>
            <a:spLocks noGrp="1"/>
          </p:cNvSpPr>
          <p:nvPr>
            <p:ph idx="1"/>
          </p:nvPr>
        </p:nvSpPr>
        <p:spPr>
          <a:xfrm>
            <a:off x="457200" y="934720"/>
            <a:ext cx="8229600" cy="5542280"/>
          </a:xfrm>
        </p:spPr>
        <p:txBody>
          <a:bodyPr/>
          <a:lstStyle/>
          <a:p>
            <a:pPr marL="0" indent="0">
              <a:buNone/>
            </a:pPr>
            <a:r>
              <a:rPr lang="it-IT" b="1" dirty="0"/>
              <a:t>Primo anno </a:t>
            </a:r>
            <a:endParaRPr lang="it-IT" dirty="0"/>
          </a:p>
          <a:p>
            <a:pPr algn="just"/>
            <a:r>
              <a:rPr lang="it-IT" dirty="0"/>
              <a:t>Si potrebbe organizzare il percorso in 4 </a:t>
            </a:r>
            <a:r>
              <a:rPr lang="it-IT" dirty="0" err="1"/>
              <a:t>step</a:t>
            </a:r>
            <a:r>
              <a:rPr lang="it-IT" dirty="0"/>
              <a:t>. </a:t>
            </a:r>
          </a:p>
          <a:p>
            <a:pPr algn="just"/>
            <a:r>
              <a:rPr lang="it-IT" dirty="0"/>
              <a:t>Ad ogni </a:t>
            </a:r>
            <a:r>
              <a:rPr lang="it-IT" dirty="0" err="1"/>
              <a:t>step</a:t>
            </a:r>
            <a:r>
              <a:rPr lang="it-IT" dirty="0"/>
              <a:t> si può far corrispondere un’Unità di Apprendimento multidisciplinare al cui termine prevedere una prova di competenza volta a verificare gli apprendimenti realizzati dal punto di vista operativo. Condiviso il percorso, i docenti valutano quali apporti possono essere dati dalla disciplina alla realizzazione del percorso. </a:t>
            </a:r>
          </a:p>
        </p:txBody>
      </p:sp>
      <p:pic>
        <p:nvPicPr>
          <p:cNvPr id="4" name="Immagine 3"/>
          <p:cNvPicPr>
            <a:picLocks noChangeAspect="1"/>
          </p:cNvPicPr>
          <p:nvPr/>
        </p:nvPicPr>
        <p:blipFill>
          <a:blip r:embed="rId2"/>
          <a:stretch>
            <a:fillRect/>
          </a:stretch>
        </p:blipFill>
        <p:spPr>
          <a:xfrm>
            <a:off x="172720" y="4389120"/>
            <a:ext cx="8768080" cy="2468880"/>
          </a:xfrm>
          <a:prstGeom prst="rect">
            <a:avLst/>
          </a:prstGeom>
        </p:spPr>
      </p:pic>
    </p:spTree>
    <p:extLst>
      <p:ext uri="{BB962C8B-B14F-4D97-AF65-F5344CB8AC3E}">
        <p14:creationId xmlns:p14="http://schemas.microsoft.com/office/powerpoint/2010/main" val="19177168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731520"/>
            <a:ext cx="8229600" cy="5745480"/>
          </a:xfrm>
        </p:spPr>
        <p:txBody>
          <a:bodyPr/>
          <a:lstStyle/>
          <a:p>
            <a:pPr marL="0" indent="0">
              <a:buNone/>
            </a:pPr>
            <a:r>
              <a:rPr lang="it-IT" b="1" dirty="0"/>
              <a:t>Secondo anno </a:t>
            </a:r>
            <a:endParaRPr lang="it-IT" dirty="0"/>
          </a:p>
          <a:p>
            <a:r>
              <a:rPr lang="it-IT" dirty="0"/>
              <a:t>Il percorso potrebbe prevedere tre </a:t>
            </a:r>
            <a:r>
              <a:rPr lang="it-IT" dirty="0" err="1"/>
              <a:t>step</a:t>
            </a:r>
            <a:r>
              <a:rPr lang="it-IT" dirty="0"/>
              <a:t>, ipotizzati sulla base di un modello d’azione: </a:t>
            </a:r>
            <a:r>
              <a:rPr lang="it-IT" dirty="0">
                <a:solidFill>
                  <a:srgbClr val="FF0000"/>
                </a:solidFill>
              </a:rPr>
              <a:t>osservare </a:t>
            </a:r>
            <a:r>
              <a:rPr lang="it-IT" dirty="0"/>
              <a:t>i bisogni, comprendere gli </a:t>
            </a:r>
            <a:r>
              <a:rPr lang="it-IT" dirty="0">
                <a:solidFill>
                  <a:schemeClr val="accent6"/>
                </a:solidFill>
              </a:rPr>
              <a:t>obiettivi</a:t>
            </a:r>
            <a:r>
              <a:rPr lang="it-IT" dirty="0"/>
              <a:t> di benessere da raggiungere, individuare </a:t>
            </a:r>
            <a:r>
              <a:rPr lang="it-IT" dirty="0">
                <a:solidFill>
                  <a:srgbClr val="F14124"/>
                </a:solidFill>
              </a:rPr>
              <a:t>come si può agire </a:t>
            </a:r>
            <a:r>
              <a:rPr lang="it-IT" dirty="0"/>
              <a:t>per accompagnare verso il raggiungimento degli obiettivi possibili. Il percorso potrebbe prevedere la realizzazione di più UDA interdisciplinari. </a:t>
            </a:r>
          </a:p>
          <a:p>
            <a:pPr marL="0" indent="0">
              <a:buNone/>
            </a:pPr>
            <a:endParaRPr lang="it-IT" dirty="0"/>
          </a:p>
        </p:txBody>
      </p:sp>
      <p:pic>
        <p:nvPicPr>
          <p:cNvPr id="4" name="Immagine 3"/>
          <p:cNvPicPr>
            <a:picLocks noChangeAspect="1"/>
          </p:cNvPicPr>
          <p:nvPr/>
        </p:nvPicPr>
        <p:blipFill>
          <a:blip r:embed="rId2"/>
          <a:stretch>
            <a:fillRect/>
          </a:stretch>
        </p:blipFill>
        <p:spPr>
          <a:xfrm>
            <a:off x="243840" y="4208780"/>
            <a:ext cx="8544560" cy="1805940"/>
          </a:xfrm>
          <a:prstGeom prst="rect">
            <a:avLst/>
          </a:prstGeom>
        </p:spPr>
      </p:pic>
    </p:spTree>
    <p:extLst>
      <p:ext uri="{BB962C8B-B14F-4D97-AF65-F5344CB8AC3E}">
        <p14:creationId xmlns:p14="http://schemas.microsoft.com/office/powerpoint/2010/main" val="3550211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84009"/>
            <a:ext cx="8229600" cy="979187"/>
          </a:xfrm>
        </p:spPr>
        <p:txBody>
          <a:bodyPr>
            <a:normAutofit/>
          </a:bodyPr>
          <a:lstStyle/>
          <a:p>
            <a:pPr algn="ctr"/>
            <a:r>
              <a:rPr lang="it-IT" dirty="0">
                <a:solidFill>
                  <a:srgbClr val="008000"/>
                </a:solidFill>
              </a:rPr>
              <a:t>Il modello didattico </a:t>
            </a:r>
            <a:r>
              <a:rPr lang="it-IT" sz="2700" dirty="0">
                <a:solidFill>
                  <a:srgbClr val="008000"/>
                </a:solidFill>
              </a:rPr>
              <a:t>(art. 1 D.Lgs 61/2017)</a:t>
            </a:r>
          </a:p>
        </p:txBody>
      </p:sp>
      <p:sp>
        <p:nvSpPr>
          <p:cNvPr id="3" name="Segnaposto contenuto 2"/>
          <p:cNvSpPr>
            <a:spLocks noGrp="1"/>
          </p:cNvSpPr>
          <p:nvPr>
            <p:ph idx="1"/>
          </p:nvPr>
        </p:nvSpPr>
        <p:spPr>
          <a:xfrm>
            <a:off x="634968" y="1363196"/>
            <a:ext cx="7825041" cy="5266047"/>
          </a:xfrm>
        </p:spPr>
        <p:txBody>
          <a:bodyPr>
            <a:noAutofit/>
          </a:bodyPr>
          <a:lstStyle/>
          <a:p>
            <a:pPr marL="0" indent="0" algn="just">
              <a:buNone/>
            </a:pPr>
            <a:r>
              <a:rPr lang="it-IT" sz="3200" dirty="0"/>
              <a:t>E’ improntato al principio della personalizzazione educativa allo scopo di:</a:t>
            </a:r>
          </a:p>
          <a:p>
            <a:pPr algn="just"/>
            <a:r>
              <a:rPr lang="it-IT" sz="3200" dirty="0"/>
              <a:t>innalzare e rafforzare competenze per l’apprendimento permanente a partire dalle competenze chiave di cittadinanza,</a:t>
            </a:r>
          </a:p>
          <a:p>
            <a:pPr algn="just"/>
            <a:r>
              <a:rPr lang="it-IT" sz="3200" dirty="0"/>
              <a:t>orientare il progetto di vita e di lavoro della studentessa e dello studente, anche per migliorarne l’occupabilità.</a:t>
            </a:r>
          </a:p>
        </p:txBody>
      </p:sp>
    </p:spTree>
    <p:extLst>
      <p:ext uri="{BB962C8B-B14F-4D97-AF65-F5344CB8AC3E}">
        <p14:creationId xmlns:p14="http://schemas.microsoft.com/office/powerpoint/2010/main" val="1067971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802979"/>
            <a:ext cx="8229600" cy="5674021"/>
          </a:xfrm>
        </p:spPr>
        <p:txBody>
          <a:bodyPr>
            <a:normAutofit lnSpcReduction="10000"/>
          </a:bodyPr>
          <a:lstStyle/>
          <a:p>
            <a:pPr marL="93663" indent="0">
              <a:buNone/>
            </a:pPr>
            <a:r>
              <a:rPr lang="it-IT" sz="3200" dirty="0"/>
              <a:t>Il modello proposto:</a:t>
            </a:r>
          </a:p>
          <a:p>
            <a:pPr marL="442913" indent="-349250"/>
            <a:r>
              <a:rPr lang="it-IT" sz="3200" dirty="0"/>
              <a:t>aggrega le discipline negli assi culturali</a:t>
            </a:r>
          </a:p>
          <a:p>
            <a:pPr marL="1099503" lvl="3" indent="-457200">
              <a:buFont typeface="Wingdings" charset="2"/>
              <a:buChar char="ü"/>
            </a:pPr>
            <a:r>
              <a:rPr lang="it-IT" sz="2800" dirty="0"/>
              <a:t>dei linguaggi</a:t>
            </a:r>
          </a:p>
          <a:p>
            <a:pPr marL="1099503" lvl="3" indent="-457200">
              <a:buFont typeface="Wingdings" charset="2"/>
              <a:buChar char="ü"/>
            </a:pPr>
            <a:r>
              <a:rPr lang="it-IT" sz="2800" dirty="0"/>
              <a:t>Matematico</a:t>
            </a:r>
          </a:p>
          <a:p>
            <a:pPr marL="1099503" lvl="3" indent="-457200">
              <a:buFont typeface="Wingdings" charset="2"/>
              <a:buChar char="ü"/>
            </a:pPr>
            <a:r>
              <a:rPr lang="it-IT" sz="2800" dirty="0"/>
              <a:t>Storico sociale</a:t>
            </a:r>
          </a:p>
          <a:p>
            <a:pPr marL="1099503" lvl="3" indent="-457200">
              <a:buFont typeface="Wingdings" charset="2"/>
              <a:buChar char="ü"/>
            </a:pPr>
            <a:r>
              <a:rPr lang="it-IT" sz="2800" dirty="0"/>
              <a:t>Scientifico, tecnologico e professionale </a:t>
            </a:r>
          </a:p>
          <a:p>
            <a:pPr marL="442913" indent="-349250" algn="just"/>
            <a:r>
              <a:rPr lang="it-IT" sz="3200" dirty="0"/>
              <a:t>prevede il ricorso a metodologie didattiche che favoriscono l’apprendimento di tipo induttivo </a:t>
            </a:r>
          </a:p>
          <a:p>
            <a:pPr marL="442913" indent="-349250"/>
            <a:r>
              <a:rPr lang="it-IT" sz="3200" dirty="0"/>
              <a:t>è organizzato per unità di apprendimento che si concludono con una prova esperta.</a:t>
            </a:r>
          </a:p>
          <a:p>
            <a:endParaRPr lang="it-IT" dirty="0"/>
          </a:p>
        </p:txBody>
      </p:sp>
    </p:spTree>
    <p:extLst>
      <p:ext uri="{BB962C8B-B14F-4D97-AF65-F5344CB8AC3E}">
        <p14:creationId xmlns:p14="http://schemas.microsoft.com/office/powerpoint/2010/main" val="2275331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229600" cy="574838"/>
          </a:xfrm>
        </p:spPr>
        <p:txBody>
          <a:bodyPr>
            <a:normAutofit fontScale="90000"/>
          </a:bodyPr>
          <a:lstStyle/>
          <a:p>
            <a:pPr algn="ctr"/>
            <a:r>
              <a:rPr lang="it-IT" dirty="0">
                <a:solidFill>
                  <a:srgbClr val="008000"/>
                </a:solidFill>
              </a:rPr>
              <a:t>Il cambiamento di paradigma</a:t>
            </a:r>
          </a:p>
        </p:txBody>
      </p:sp>
      <p:sp>
        <p:nvSpPr>
          <p:cNvPr id="3" name="Segnaposto contenuto 2"/>
          <p:cNvSpPr>
            <a:spLocks noGrp="1"/>
          </p:cNvSpPr>
          <p:nvPr>
            <p:ph idx="1"/>
          </p:nvPr>
        </p:nvSpPr>
        <p:spPr>
          <a:xfrm>
            <a:off x="174319" y="1108238"/>
            <a:ext cx="8790691" cy="5603450"/>
          </a:xfrm>
        </p:spPr>
        <p:txBody>
          <a:bodyPr>
            <a:noAutofit/>
          </a:bodyPr>
          <a:lstStyle/>
          <a:p>
            <a:pPr algn="just"/>
            <a:r>
              <a:rPr lang="it-IT" sz="2800" dirty="0"/>
              <a:t>Il modello didattico-formativo, definito con la riforma dell’istruzione professionale, destruttura i curricoli tradizionali e richiede una netta trasformazione dell’organizzazione scolastica. </a:t>
            </a:r>
          </a:p>
          <a:p>
            <a:pPr algn="just"/>
            <a:r>
              <a:rPr lang="it-IT" sz="2800" dirty="0"/>
              <a:t>Il curricolo dello studente si configura come un progressivo e graduale innalzamento del livello di padronanza delle competenze-obiettivo </a:t>
            </a:r>
          </a:p>
          <a:p>
            <a:pPr algn="just"/>
            <a:r>
              <a:rPr lang="it-IT" sz="2800" dirty="0"/>
              <a:t>La formazione di qualità richiesta, non comporta solo  trasmissione di saperi, ma deve guardare all’utilizzo che gli studenti ne fanno quando devono fronteggiare compiti, problemi e situazioni complesse. </a:t>
            </a:r>
          </a:p>
        </p:txBody>
      </p:sp>
    </p:spTree>
    <p:extLst>
      <p:ext uri="{BB962C8B-B14F-4D97-AF65-F5344CB8AC3E}">
        <p14:creationId xmlns:p14="http://schemas.microsoft.com/office/powerpoint/2010/main" val="3359425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722313" y="1291812"/>
            <a:ext cx="7772400" cy="3270663"/>
          </a:xfrm>
        </p:spPr>
        <p:txBody>
          <a:bodyPr>
            <a:normAutofit fontScale="90000"/>
          </a:bodyPr>
          <a:lstStyle/>
          <a:p>
            <a:r>
              <a:rPr lang="it-IT" dirty="0"/>
              <a:t>Il profilo in uscita dello studente del corso servizi per la sanità </a:t>
            </a:r>
            <a:br>
              <a:rPr lang="it-IT" dirty="0"/>
            </a:br>
            <a:r>
              <a:rPr lang="it-IT" dirty="0"/>
              <a:t>e l’assistenza </a:t>
            </a:r>
            <a:r>
              <a:rPr lang="it-IT"/>
              <a:t>sociale </a:t>
            </a:r>
            <a:br>
              <a:rPr lang="it-IT"/>
            </a:br>
            <a:r>
              <a:rPr lang="it-IT" sz="2000"/>
              <a:t>a </a:t>
            </a:r>
            <a:r>
              <a:rPr lang="it-IT" sz="2000" dirty="0"/>
              <a:t>cura del prof</a:t>
            </a:r>
            <a:r>
              <a:rPr lang="it-IT" sz="2000"/>
              <a:t>.   Paolo </a:t>
            </a:r>
            <a:r>
              <a:rPr lang="it-IT" sz="2000" dirty="0"/>
              <a:t>Gallana </a:t>
            </a:r>
          </a:p>
        </p:txBody>
      </p:sp>
    </p:spTree>
    <p:extLst>
      <p:ext uri="{BB962C8B-B14F-4D97-AF65-F5344CB8AC3E}">
        <p14:creationId xmlns:p14="http://schemas.microsoft.com/office/powerpoint/2010/main" val="1860765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1457" y="533400"/>
            <a:ext cx="8702791" cy="1496294"/>
          </a:xfrm>
        </p:spPr>
        <p:txBody>
          <a:bodyPr>
            <a:noAutofit/>
          </a:bodyPr>
          <a:lstStyle/>
          <a:p>
            <a:pPr algn="ctr"/>
            <a:r>
              <a:rPr lang="it-IT" sz="3200" b="1" dirty="0">
                <a:solidFill>
                  <a:srgbClr val="008000"/>
                </a:solidFill>
              </a:rPr>
              <a:t>Una descrizione sintetica del profilo in uscita del diplomato del corso </a:t>
            </a:r>
            <a:br>
              <a:rPr lang="it-IT" sz="3200" b="1" dirty="0">
                <a:solidFill>
                  <a:srgbClr val="008000"/>
                </a:solidFill>
              </a:rPr>
            </a:br>
            <a:r>
              <a:rPr lang="it-IT" sz="3200" b="1" dirty="0">
                <a:solidFill>
                  <a:srgbClr val="008000"/>
                </a:solidFill>
              </a:rPr>
              <a:t>“Servizi per la sanità e l’assistenza sociale”</a:t>
            </a:r>
          </a:p>
        </p:txBody>
      </p:sp>
      <p:sp>
        <p:nvSpPr>
          <p:cNvPr id="3" name="Segnaposto contenuto 2"/>
          <p:cNvSpPr>
            <a:spLocks noGrp="1"/>
          </p:cNvSpPr>
          <p:nvPr>
            <p:ph idx="1"/>
          </p:nvPr>
        </p:nvSpPr>
        <p:spPr>
          <a:xfrm>
            <a:off x="261457" y="2260994"/>
            <a:ext cx="8702791" cy="4228897"/>
          </a:xfrm>
        </p:spPr>
        <p:txBody>
          <a:bodyPr>
            <a:noAutofit/>
          </a:bodyPr>
          <a:lstStyle/>
          <a:p>
            <a:pPr marL="0" indent="0" algn="just">
              <a:buNone/>
            </a:pPr>
            <a:r>
              <a:rPr lang="it-IT" sz="3200" dirty="0"/>
              <a:t>Il diplomato possiede specifiche competenze utili a co-progettare, organizzare ed attuare interventi:</a:t>
            </a:r>
          </a:p>
          <a:p>
            <a:pPr algn="just"/>
            <a:r>
              <a:rPr lang="it-IT" sz="3200" dirty="0"/>
              <a:t> atti a rispondere alle esigenze sociali e sanitarie di singoli, gruppi e comunità; </a:t>
            </a:r>
          </a:p>
          <a:p>
            <a:pPr algn="just"/>
            <a:r>
              <a:rPr lang="it-IT" sz="3200" dirty="0"/>
              <a:t>finalizzati alla socializzazione, all’integrazione, alla promozione del benessere </a:t>
            </a:r>
            <a:r>
              <a:rPr lang="it-IT" sz="3200" dirty="0" err="1"/>
              <a:t>bio</a:t>
            </a:r>
            <a:r>
              <a:rPr lang="it-IT" sz="3200" dirty="0"/>
              <a:t>-</a:t>
            </a:r>
            <a:r>
              <a:rPr lang="it-IT" sz="3200" dirty="0" err="1"/>
              <a:t>psico</a:t>
            </a:r>
            <a:r>
              <a:rPr lang="it-IT" sz="3200" dirty="0"/>
              <a:t>-sociale;</a:t>
            </a:r>
          </a:p>
        </p:txBody>
      </p:sp>
    </p:spTree>
    <p:extLst>
      <p:ext uri="{BB962C8B-B14F-4D97-AF65-F5344CB8AC3E}">
        <p14:creationId xmlns:p14="http://schemas.microsoft.com/office/powerpoint/2010/main" val="316743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0738" y="628055"/>
            <a:ext cx="8526493" cy="5945576"/>
          </a:xfrm>
        </p:spPr>
        <p:txBody>
          <a:bodyPr/>
          <a:lstStyle/>
          <a:p>
            <a:pPr marL="0" indent="0" algn="just">
              <a:buNone/>
            </a:pPr>
            <a:r>
              <a:rPr lang="it-IT" sz="3600" dirty="0"/>
              <a:t>Deve saper realizzare  con diversi gradi di autonomia e responsabilità: </a:t>
            </a:r>
          </a:p>
          <a:p>
            <a:pPr algn="just"/>
            <a:r>
              <a:rPr lang="it-IT" sz="3600" dirty="0"/>
              <a:t>attività di supporto sociale e assistenziale per rispondere ai bisogni di gruppi di persone o di singoli in ogni fase della vita;</a:t>
            </a:r>
          </a:p>
          <a:p>
            <a:pPr algn="just"/>
            <a:r>
              <a:rPr lang="it-IT" sz="3600" dirty="0"/>
              <a:t>azioni finalizzate all’attuazione di progetti personalizzati, coinvolgendo sia l’utente che le reti informali e territoriali</a:t>
            </a:r>
            <a:r>
              <a:rPr lang="it-IT" sz="3200" dirty="0"/>
              <a:t>.</a:t>
            </a:r>
          </a:p>
          <a:p>
            <a:pPr marL="0" indent="0">
              <a:buNone/>
            </a:pPr>
            <a:endParaRPr lang="it-IT" dirty="0"/>
          </a:p>
        </p:txBody>
      </p:sp>
    </p:spTree>
    <p:extLst>
      <p:ext uri="{BB962C8B-B14F-4D97-AF65-F5344CB8AC3E}">
        <p14:creationId xmlns:p14="http://schemas.microsoft.com/office/powerpoint/2010/main" val="613505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729" y="435824"/>
            <a:ext cx="8796168" cy="1021073"/>
          </a:xfrm>
        </p:spPr>
        <p:txBody>
          <a:bodyPr>
            <a:noAutofit/>
          </a:bodyPr>
          <a:lstStyle/>
          <a:p>
            <a:pPr algn="ctr"/>
            <a:r>
              <a:rPr lang="it-IT" sz="3200" b="1" dirty="0">
                <a:solidFill>
                  <a:srgbClr val="008000"/>
                </a:solidFill>
              </a:rPr>
              <a:t>Le competenze richieste a tutti i diplomati dei corsi d’istruzione professionali </a:t>
            </a:r>
          </a:p>
        </p:txBody>
      </p:sp>
      <p:sp>
        <p:nvSpPr>
          <p:cNvPr id="3" name="Segnaposto contenuto 2"/>
          <p:cNvSpPr>
            <a:spLocks noGrp="1"/>
          </p:cNvSpPr>
          <p:nvPr>
            <p:ph idx="1"/>
          </p:nvPr>
        </p:nvSpPr>
        <p:spPr>
          <a:xfrm>
            <a:off x="130729" y="1631227"/>
            <a:ext cx="8796168" cy="4512496"/>
          </a:xfrm>
        </p:spPr>
        <p:txBody>
          <a:bodyPr>
            <a:noAutofit/>
          </a:bodyPr>
          <a:lstStyle/>
          <a:p>
            <a:pPr lvl="0" algn="just"/>
            <a:r>
              <a:rPr lang="it-IT" sz="2800" dirty="0"/>
              <a:t>Agire in riferimento ad un sistema di valori, coerenti con i principi della Costituzione, in base ai quali essere in grado di valutare fatti e orientare i propri comportamenti personali, sociali e professionali</a:t>
            </a:r>
          </a:p>
          <a:p>
            <a:pPr lvl="0" algn="just"/>
            <a:endParaRPr lang="it-IT" sz="2800" dirty="0"/>
          </a:p>
          <a:p>
            <a:pPr lvl="0" algn="just"/>
            <a:r>
              <a:rPr lang="it-IT" sz="2800" dirty="0"/>
              <a:t>Utilizzare il patrimonio lessicale ed espressivo della lingua italiana secondo le esigenze comunicative nei vari contesti: sociali, culturali, scientifici, economici, tecnologici e professionali</a:t>
            </a:r>
          </a:p>
        </p:txBody>
      </p:sp>
    </p:spTree>
    <p:extLst>
      <p:ext uri="{BB962C8B-B14F-4D97-AF65-F5344CB8AC3E}">
        <p14:creationId xmlns:p14="http://schemas.microsoft.com/office/powerpoint/2010/main" val="34925888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iarezza">
  <a:themeElements>
    <a:clrScheme name="Impostazioni personalizzate 3">
      <a:dk1>
        <a:srgbClr val="000000"/>
      </a:dk1>
      <a:lt1>
        <a:sysClr val="window" lastClr="FFFFFF"/>
      </a:lt1>
      <a:dk2>
        <a:srgbClr val="212745"/>
      </a:dk2>
      <a:lt2>
        <a:srgbClr val="FAEC10"/>
      </a:lt2>
      <a:accent1>
        <a:srgbClr val="36AE00"/>
      </a:accent1>
      <a:accent2>
        <a:srgbClr val="F3D918"/>
      </a:accent2>
      <a:accent3>
        <a:srgbClr val="A7EA52"/>
      </a:accent3>
      <a:accent4>
        <a:srgbClr val="5DCEAF"/>
      </a:accent4>
      <a:accent5>
        <a:srgbClr val="FF8021"/>
      </a:accent5>
      <a:accent6>
        <a:srgbClr val="F14124"/>
      </a:accent6>
      <a:hlink>
        <a:srgbClr val="56C7AA"/>
      </a:hlink>
      <a:folHlink>
        <a:srgbClr val="59A8D1"/>
      </a:folHlink>
    </a:clrScheme>
    <a:fontScheme name="Office classico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arezza">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Chiarezza.thmx</Template>
  <TotalTime>1618</TotalTime>
  <Words>1885</Words>
  <Application>Microsoft Office PowerPoint</Application>
  <PresentationFormat>Presentazione su schermo (4:3)</PresentationFormat>
  <Paragraphs>108</Paragraphs>
  <Slides>29</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29</vt:i4>
      </vt:variant>
    </vt:vector>
  </HeadingPairs>
  <TitlesOfParts>
    <vt:vector size="32" baseType="lpstr">
      <vt:lpstr>Arial</vt:lpstr>
      <vt:lpstr>Wingdings</vt:lpstr>
      <vt:lpstr>Chiarezza</vt:lpstr>
      <vt:lpstr>Realizzare la  riforma dell’istruzione professionale progettando  i percorsi formativi del settore servizi per la sanità e l’assistenza sociale    ivrea,  11 ottobre  2018</vt:lpstr>
      <vt:lpstr>Le fonti normative della riforma</vt:lpstr>
      <vt:lpstr>Il modello didattico (art. 1 D.Lgs 61/2017)</vt:lpstr>
      <vt:lpstr>Presentazione standard di PowerPoint</vt:lpstr>
      <vt:lpstr>Il cambiamento di paradigma</vt:lpstr>
      <vt:lpstr>Il profilo in uscita dello studente del corso servizi per la sanità  e l’assistenza sociale  a cura del prof.   Paolo Gallana </vt:lpstr>
      <vt:lpstr>Una descrizione sintetica del profilo in uscita del diplomato del corso  “Servizi per la sanità e l’assistenza sociale”</vt:lpstr>
      <vt:lpstr>Presentazione standard di PowerPoint</vt:lpstr>
      <vt:lpstr>Le competenze richieste a tutti i diplomati dei corsi d’istruzione professionali </vt:lpstr>
      <vt:lpstr>Presentazione standard di PowerPoint</vt:lpstr>
      <vt:lpstr>Presentazione standard di PowerPoint</vt:lpstr>
      <vt:lpstr>Presentazione standard di PowerPoint</vt:lpstr>
      <vt:lpstr>Le competenze specifiche dell’indirizzo</vt:lpstr>
      <vt:lpstr>Presentazione standard di PowerPoint</vt:lpstr>
      <vt:lpstr>Presentazione standard di PowerPoint</vt:lpstr>
      <vt:lpstr>Presentazione standard di PowerPoint</vt:lpstr>
      <vt:lpstr>Presentazione standard di PowerPoint</vt:lpstr>
      <vt:lpstr>Com’è descritta la competenza </vt:lpstr>
      <vt:lpstr>Progettare il percorso formativo</vt:lpstr>
      <vt:lpstr>La declinazione delle competenze: per formare una competenza occorre realizzare un percorso. </vt:lpstr>
      <vt:lpstr>Presentazione standard di PowerPoint</vt:lpstr>
      <vt:lpstr>Esempio di percorso formativo di una competenza</vt:lpstr>
      <vt:lpstr>Presentazione standard di PowerPoint</vt:lpstr>
      <vt:lpstr>Presentazione standard di PowerPoint</vt:lpstr>
      <vt:lpstr>Il processo didattico-formativo scolastico Consiste nel progettare e costruire i percorsi necessari per far conseguire agli studenti le competenze previste nel profilo in uscita del corso </vt:lpstr>
      <vt:lpstr>La progettazione didattico-formativa</vt:lpstr>
      <vt:lpstr>Presentazione standard di PowerPoint</vt:lpstr>
      <vt:lpstr>Un’ipotesi di percorso sul biennio </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profilo in uscita dello studente del corso servizi per la sanità  e l’assistenza sociale  a cura del prof.   Paolo Gallana</dc:title>
  <dc:creator>Paolo Gallana</dc:creator>
  <cp:lastModifiedBy>AMMINISTRATORE</cp:lastModifiedBy>
  <cp:revision>22</cp:revision>
  <dcterms:created xsi:type="dcterms:W3CDTF">2018-09-09T13:35:22Z</dcterms:created>
  <dcterms:modified xsi:type="dcterms:W3CDTF">2018-11-09T08:45:22Z</dcterms:modified>
</cp:coreProperties>
</file>