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0" r:id="rId4"/>
    <p:sldId id="262" r:id="rId5"/>
    <p:sldId id="263" r:id="rId6"/>
    <p:sldId id="264" r:id="rId7"/>
    <p:sldId id="266" r:id="rId8"/>
    <p:sldId id="265" r:id="rId9"/>
    <p:sldId id="273" r:id="rId10"/>
    <p:sldId id="274" r:id="rId11"/>
    <p:sldId id="276" r:id="rId12"/>
    <p:sldId id="277" r:id="rId13"/>
    <p:sldId id="291" r:id="rId14"/>
    <p:sldId id="292" r:id="rId15"/>
    <p:sldId id="267" r:id="rId16"/>
    <p:sldId id="279" r:id="rId17"/>
    <p:sldId id="280" r:id="rId18"/>
    <p:sldId id="281" r:id="rId19"/>
    <p:sldId id="282" r:id="rId20"/>
    <p:sldId id="283" r:id="rId21"/>
    <p:sldId id="268" r:id="rId22"/>
    <p:sldId id="269" r:id="rId23"/>
    <p:sldId id="271"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dana" initials="L" lastIdx="1" clrIdx="0">
    <p:extLst>
      <p:ext uri="{19B8F6BF-5375-455C-9EA6-DF929625EA0E}">
        <p15:presenceInfo xmlns:p15="http://schemas.microsoft.com/office/powerpoint/2012/main" userId="Lore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9T11:31:51.014"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1/17/2019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1/17/2019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ODELLO%20PFI.doc"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hyperlink" Target="STRUMENTI%20-%20ORIENTAMENTO%20FASE%201.doc"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gazzettaufficiale.it/eli/id/2018/07/27/18G00117/s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N_vEoUHZlM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5AC0130-C94D-4362-B4AC-A165DCED02F1}"/>
              </a:ext>
            </a:extLst>
          </p:cNvPr>
          <p:cNvSpPr>
            <a:spLocks noGrp="1"/>
          </p:cNvSpPr>
          <p:nvPr>
            <p:ph type="ctrTitle"/>
          </p:nvPr>
        </p:nvSpPr>
        <p:spPr/>
        <p:txBody>
          <a:bodyPr>
            <a:normAutofit/>
          </a:bodyPr>
          <a:lstStyle/>
          <a:p>
            <a:r>
              <a:rPr lang="it-IT" sz="6000" dirty="0"/>
              <a:t>Informativa Riforma in atto D.lgs. 61/2017</a:t>
            </a:r>
            <a:r>
              <a:rPr lang="it-IT" sz="3600" dirty="0"/>
              <a:t/>
            </a:r>
            <a:br>
              <a:rPr lang="it-IT" sz="3600" dirty="0"/>
            </a:br>
            <a:endParaRPr lang="it-IT" sz="3600" dirty="0"/>
          </a:p>
        </p:txBody>
      </p:sp>
      <p:sp>
        <p:nvSpPr>
          <p:cNvPr id="3" name="Sottotitolo 2">
            <a:extLst>
              <a:ext uri="{FF2B5EF4-FFF2-40B4-BE49-F238E27FC236}">
                <a16:creationId xmlns:a16="http://schemas.microsoft.com/office/drawing/2014/main" xmlns="" id="{2F2971E5-9291-4434-ACDA-5FD849DBA384}"/>
              </a:ext>
            </a:extLst>
          </p:cNvPr>
          <p:cNvSpPr>
            <a:spLocks noGrp="1"/>
          </p:cNvSpPr>
          <p:nvPr>
            <p:ph type="subTitle" idx="1"/>
          </p:nvPr>
        </p:nvSpPr>
        <p:spPr/>
        <p:txBody>
          <a:bodyPr>
            <a:noAutofit/>
          </a:bodyPr>
          <a:lstStyle/>
          <a:p>
            <a:r>
              <a:rPr lang="it-IT" sz="3200" dirty="0"/>
              <a:t>(PFI, gestione della quota di personalizzazione, UDA multidisciplinari)</a:t>
            </a:r>
          </a:p>
        </p:txBody>
      </p:sp>
    </p:spTree>
    <p:extLst>
      <p:ext uri="{BB962C8B-B14F-4D97-AF65-F5344CB8AC3E}">
        <p14:creationId xmlns:p14="http://schemas.microsoft.com/office/powerpoint/2010/main" val="171609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39B4393-E465-468C-B89A-BF59876B6362}"/>
              </a:ext>
            </a:extLst>
          </p:cNvPr>
          <p:cNvSpPr>
            <a:spLocks noGrp="1"/>
          </p:cNvSpPr>
          <p:nvPr>
            <p:ph type="title"/>
          </p:nvPr>
        </p:nvSpPr>
        <p:spPr>
          <a:xfrm>
            <a:off x="252919" y="1593274"/>
            <a:ext cx="2947482" cy="4131746"/>
          </a:xfrm>
        </p:spPr>
        <p:txBody>
          <a:bodyPr/>
          <a:lstStyle/>
          <a:p>
            <a:r>
              <a:rPr lang="it-IT" b="1" dirty="0">
                <a:solidFill>
                  <a:schemeClr val="tx1"/>
                </a:solidFill>
              </a:rPr>
              <a:t>Che cos’è</a:t>
            </a:r>
            <a:r>
              <a:rPr lang="it-IT" sz="3200" b="1" dirty="0">
                <a:solidFill>
                  <a:schemeClr val="tx1"/>
                </a:solidFill>
              </a:rPr>
              <a:t>?</a:t>
            </a:r>
            <a:br>
              <a:rPr lang="it-IT" sz="3200" b="1" dirty="0">
                <a:solidFill>
                  <a:schemeClr val="tx1"/>
                </a:solidFill>
              </a:rPr>
            </a:br>
            <a:r>
              <a:rPr lang="it-IT" sz="2400" dirty="0">
                <a:solidFill>
                  <a:schemeClr val="tx1"/>
                </a:solidFill>
              </a:rPr>
              <a:t>E’ il momento centrale per la compilazione del </a:t>
            </a:r>
            <a:r>
              <a:rPr lang="it-IT" sz="2400" b="1" dirty="0">
                <a:solidFill>
                  <a:schemeClr val="tx1"/>
                </a:solidFill>
              </a:rPr>
              <a:t>PFI</a:t>
            </a:r>
            <a:r>
              <a:rPr lang="it-IT" sz="2400" dirty="0">
                <a:solidFill>
                  <a:schemeClr val="tx1"/>
                </a:solidFill>
              </a:rPr>
              <a:t/>
            </a:r>
            <a:br>
              <a:rPr lang="it-IT" sz="2400" dirty="0">
                <a:solidFill>
                  <a:schemeClr val="tx1"/>
                </a:solidFill>
              </a:rPr>
            </a:br>
            <a:r>
              <a:rPr lang="it-IT" sz="2400" dirty="0">
                <a:solidFill>
                  <a:schemeClr val="tx1"/>
                </a:solidFill>
              </a:rPr>
              <a:t>E’ caratterizzato dal vincolo di riservatezza nel rapporto tutor-tutorato</a:t>
            </a:r>
          </a:p>
        </p:txBody>
      </p:sp>
      <p:sp>
        <p:nvSpPr>
          <p:cNvPr id="3" name="Segnaposto contenuto 2">
            <a:extLst>
              <a:ext uri="{FF2B5EF4-FFF2-40B4-BE49-F238E27FC236}">
                <a16:creationId xmlns:a16="http://schemas.microsoft.com/office/drawing/2014/main" xmlns="" id="{464F32E5-E13A-4355-9EC9-528CB75D4BBC}"/>
              </a:ext>
            </a:extLst>
          </p:cNvPr>
          <p:cNvSpPr>
            <a:spLocks noGrp="1"/>
          </p:cNvSpPr>
          <p:nvPr>
            <p:ph sz="half" idx="1"/>
          </p:nvPr>
        </p:nvSpPr>
        <p:spPr>
          <a:xfrm>
            <a:off x="3867912" y="2272145"/>
            <a:ext cx="3474720" cy="2881746"/>
          </a:xfrm>
          <a:solidFill>
            <a:schemeClr val="accent1">
              <a:lumMod val="20000"/>
              <a:lumOff val="80000"/>
            </a:schemeClr>
          </a:solidFill>
        </p:spPr>
        <p:txBody>
          <a:bodyPr>
            <a:normAutofit/>
          </a:bodyPr>
          <a:lstStyle/>
          <a:p>
            <a:r>
              <a:rPr lang="it-IT" sz="2400" b="1" dirty="0"/>
              <a:t>Quanto dura ?</a:t>
            </a:r>
          </a:p>
          <a:p>
            <a:r>
              <a:rPr lang="it-IT" sz="2400" dirty="0"/>
              <a:t>In media 10/20 minuti</a:t>
            </a:r>
          </a:p>
        </p:txBody>
      </p:sp>
      <p:sp>
        <p:nvSpPr>
          <p:cNvPr id="4" name="Segnaposto contenuto 3">
            <a:extLst>
              <a:ext uri="{FF2B5EF4-FFF2-40B4-BE49-F238E27FC236}">
                <a16:creationId xmlns:a16="http://schemas.microsoft.com/office/drawing/2014/main" xmlns="" id="{70D73EE8-AD24-4FB9-B71F-3E4411F39220}"/>
              </a:ext>
            </a:extLst>
          </p:cNvPr>
          <p:cNvSpPr>
            <a:spLocks noGrp="1"/>
          </p:cNvSpPr>
          <p:nvPr>
            <p:ph sz="half" idx="2"/>
          </p:nvPr>
        </p:nvSpPr>
        <p:spPr>
          <a:xfrm>
            <a:off x="7818120" y="1593274"/>
            <a:ext cx="3474720" cy="2784762"/>
          </a:xfrm>
          <a:solidFill>
            <a:schemeClr val="accent1">
              <a:lumMod val="60000"/>
              <a:lumOff val="40000"/>
            </a:schemeClr>
          </a:solidFill>
        </p:spPr>
        <p:txBody>
          <a:bodyPr>
            <a:normAutofit/>
          </a:bodyPr>
          <a:lstStyle/>
          <a:p>
            <a:r>
              <a:rPr lang="it-IT" sz="2400" dirty="0"/>
              <a:t>Come può essere ?</a:t>
            </a:r>
          </a:p>
          <a:p>
            <a:r>
              <a:rPr lang="it-IT" sz="2400" dirty="0"/>
              <a:t>Individuale per i ragazzi che lo richiedono</a:t>
            </a:r>
          </a:p>
          <a:p>
            <a:r>
              <a:rPr lang="it-IT" sz="2400" dirty="0"/>
              <a:t>Per gruppi di studenti ( 5/10 ragazzi)</a:t>
            </a:r>
          </a:p>
        </p:txBody>
      </p:sp>
      <p:sp>
        <p:nvSpPr>
          <p:cNvPr id="5" name="Rettangolo 4">
            <a:extLst>
              <a:ext uri="{FF2B5EF4-FFF2-40B4-BE49-F238E27FC236}">
                <a16:creationId xmlns:a16="http://schemas.microsoft.com/office/drawing/2014/main" xmlns="" id="{379F4579-432B-430A-99A2-88689FC5176F}"/>
              </a:ext>
            </a:extLst>
          </p:cNvPr>
          <p:cNvSpPr/>
          <p:nvPr/>
        </p:nvSpPr>
        <p:spPr>
          <a:xfrm>
            <a:off x="2216727" y="290945"/>
            <a:ext cx="7079673" cy="374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Il colloquio</a:t>
            </a:r>
          </a:p>
        </p:txBody>
      </p:sp>
    </p:spTree>
    <p:extLst>
      <p:ext uri="{BB962C8B-B14F-4D97-AF65-F5344CB8AC3E}">
        <p14:creationId xmlns:p14="http://schemas.microsoft.com/office/powerpoint/2010/main" val="321191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xmlns="" id="{AA31809D-9E45-40B8-9F7B-F23091387DDC}"/>
              </a:ext>
            </a:extLst>
          </p:cNvPr>
          <p:cNvGraphicFramePr>
            <a:graphicFrameLocks noGrp="1"/>
          </p:cNvGraphicFramePr>
          <p:nvPr>
            <p:extLst/>
          </p:nvPr>
        </p:nvGraphicFramePr>
        <p:xfrm>
          <a:off x="872836" y="719666"/>
          <a:ext cx="10002982" cy="5254414"/>
        </p:xfrm>
        <a:graphic>
          <a:graphicData uri="http://schemas.openxmlformats.org/drawingml/2006/table">
            <a:tbl>
              <a:tblPr firstRow="1" bandRow="1">
                <a:tableStyleId>{5C22544A-7EE6-4342-B048-85BDC9FD1C3A}</a:tableStyleId>
              </a:tblPr>
              <a:tblGrid>
                <a:gridCol w="5056909">
                  <a:extLst>
                    <a:ext uri="{9D8B030D-6E8A-4147-A177-3AD203B41FA5}">
                      <a16:colId xmlns:a16="http://schemas.microsoft.com/office/drawing/2014/main" xmlns="" val="4271212513"/>
                    </a:ext>
                  </a:extLst>
                </a:gridCol>
                <a:gridCol w="4946073">
                  <a:extLst>
                    <a:ext uri="{9D8B030D-6E8A-4147-A177-3AD203B41FA5}">
                      <a16:colId xmlns:a16="http://schemas.microsoft.com/office/drawing/2014/main" xmlns="" val="3421090740"/>
                    </a:ext>
                  </a:extLst>
                </a:gridCol>
              </a:tblGrid>
              <a:tr h="370840">
                <a:tc>
                  <a:txBody>
                    <a:bodyPr/>
                    <a:lstStyle/>
                    <a:p>
                      <a:r>
                        <a:rPr lang="it-IT" sz="2400" dirty="0"/>
                        <a:t>Atteggiamento da tenere</a:t>
                      </a:r>
                    </a:p>
                  </a:txBody>
                  <a:tcPr/>
                </a:tc>
                <a:tc>
                  <a:txBody>
                    <a:bodyPr/>
                    <a:lstStyle/>
                    <a:p>
                      <a:r>
                        <a:rPr lang="it-IT" sz="2400" dirty="0"/>
                        <a:t>durante il colloquio</a:t>
                      </a:r>
                    </a:p>
                  </a:txBody>
                  <a:tcPr/>
                </a:tc>
                <a:extLst>
                  <a:ext uri="{0D108BD9-81ED-4DB2-BD59-A6C34878D82A}">
                    <a16:rowId xmlns:a16="http://schemas.microsoft.com/office/drawing/2014/main" xmlns="" val="2807851465"/>
                  </a:ext>
                </a:extLst>
              </a:tr>
              <a:tr h="206127">
                <a:tc>
                  <a:txBody>
                    <a:bodyPr/>
                    <a:lstStyle/>
                    <a:p>
                      <a:r>
                        <a:rPr lang="it-IT" b="1" dirty="0">
                          <a:solidFill>
                            <a:schemeClr val="tx1"/>
                          </a:solidFill>
                        </a:rPr>
                        <a:t>Non INVESTIGATIVO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Obiettivo: lasciare libertà di esprimere opinioni ed emozioni</a:t>
                      </a:r>
                    </a:p>
                    <a:p>
                      <a:endParaRPr lang="it-IT" dirty="0"/>
                    </a:p>
                  </a:txBody>
                  <a:tcPr/>
                </a:tc>
                <a:extLst>
                  <a:ext uri="{0D108BD9-81ED-4DB2-BD59-A6C34878D82A}">
                    <a16:rowId xmlns:a16="http://schemas.microsoft.com/office/drawing/2014/main" xmlns="" val="2258551062"/>
                  </a:ext>
                </a:extLst>
              </a:tr>
              <a:tr h="499534">
                <a:tc>
                  <a:txBody>
                    <a:bodyPr/>
                    <a:lstStyle/>
                    <a:p>
                      <a:r>
                        <a:rPr lang="it-IT" b="1" dirty="0">
                          <a:solidFill>
                            <a:schemeClr val="tx1"/>
                          </a:solidFill>
                        </a:rPr>
                        <a:t>Non VALUTATIVO</a:t>
                      </a:r>
                    </a:p>
                  </a:txBody>
                  <a:tcPr/>
                </a:tc>
                <a:tc>
                  <a:txBody>
                    <a:bodyPr/>
                    <a:lstStyle/>
                    <a:p>
                      <a:r>
                        <a:rPr lang="it-IT" dirty="0"/>
                        <a:t>Obiettivo: dare vita ad una libera conversazione</a:t>
                      </a:r>
                    </a:p>
                  </a:txBody>
                  <a:tcPr/>
                </a:tc>
                <a:extLst>
                  <a:ext uri="{0D108BD9-81ED-4DB2-BD59-A6C34878D82A}">
                    <a16:rowId xmlns:a16="http://schemas.microsoft.com/office/drawing/2014/main" xmlns="" val="799138232"/>
                  </a:ext>
                </a:extLst>
              </a:tr>
              <a:tr h="370840">
                <a:tc>
                  <a:txBody>
                    <a:bodyPr/>
                    <a:lstStyle/>
                    <a:p>
                      <a:r>
                        <a:rPr lang="it-IT" b="1" dirty="0"/>
                        <a:t>Non RISOLUTIVO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Obiettivo: stimolare un percorso individuale di elaborazione e soluzione</a:t>
                      </a:r>
                    </a:p>
                    <a:p>
                      <a:endParaRPr lang="it-IT" dirty="0"/>
                    </a:p>
                  </a:txBody>
                  <a:tcPr/>
                </a:tc>
                <a:extLst>
                  <a:ext uri="{0D108BD9-81ED-4DB2-BD59-A6C34878D82A}">
                    <a16:rowId xmlns:a16="http://schemas.microsoft.com/office/drawing/2014/main" xmlns="" val="350624220"/>
                  </a:ext>
                </a:extLst>
              </a:tr>
              <a:tr h="523240">
                <a:tc>
                  <a:txBody>
                    <a:bodyPr/>
                    <a:lstStyle/>
                    <a:p>
                      <a:r>
                        <a:rPr lang="it-IT" b="1" dirty="0"/>
                        <a:t>Non INTERPRETATIVO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dirty="0"/>
                        <a:t>Obiettivo: non deformare i contenuti del colloquio con gli schemi mentali del tutor</a:t>
                      </a:r>
                    </a:p>
                    <a:p>
                      <a:endParaRPr lang="it-IT" dirty="0"/>
                    </a:p>
                  </a:txBody>
                  <a:tcPr/>
                </a:tc>
                <a:extLst>
                  <a:ext uri="{0D108BD9-81ED-4DB2-BD59-A6C34878D82A}">
                    <a16:rowId xmlns:a16="http://schemas.microsoft.com/office/drawing/2014/main" xmlns="" val="2532871916"/>
                  </a:ext>
                </a:extLst>
              </a:tr>
              <a:tr h="370840">
                <a:tc>
                  <a:txBody>
                    <a:bodyPr/>
                    <a:lstStyle/>
                    <a:p>
                      <a:r>
                        <a:rPr lang="it-IT" b="1" dirty="0"/>
                        <a:t>COMPRENSIVO</a:t>
                      </a:r>
                    </a:p>
                  </a:txBody>
                  <a:tcPr/>
                </a:tc>
                <a:tc>
                  <a:txBody>
                    <a:bodyPr/>
                    <a:lstStyle/>
                    <a:p>
                      <a:r>
                        <a:rPr lang="it-IT" b="0" dirty="0"/>
                        <a:t>Obiettivo: comprendere la situazione per riproporla allo studente sotto un altro punto di vista</a:t>
                      </a:r>
                    </a:p>
                  </a:txBody>
                  <a:tcPr/>
                </a:tc>
                <a:extLst>
                  <a:ext uri="{0D108BD9-81ED-4DB2-BD59-A6C34878D82A}">
                    <a16:rowId xmlns:a16="http://schemas.microsoft.com/office/drawing/2014/main" xmlns="" val="741799419"/>
                  </a:ext>
                </a:extLst>
              </a:tr>
              <a:tr h="370840">
                <a:tc>
                  <a:txBody>
                    <a:bodyPr/>
                    <a:lstStyle/>
                    <a:p>
                      <a:r>
                        <a:rPr lang="it-IT" b="1" dirty="0"/>
                        <a:t>Di SOSTEGNO</a:t>
                      </a:r>
                    </a:p>
                  </a:txBody>
                  <a:tcPr/>
                </a:tc>
                <a:tc>
                  <a:txBody>
                    <a:bodyPr/>
                    <a:lstStyle/>
                    <a:p>
                      <a:r>
                        <a:rPr lang="it-IT" b="0" dirty="0"/>
                        <a:t>Obiettivo: offrire un supporto nella presa di decisone</a:t>
                      </a:r>
                    </a:p>
                  </a:txBody>
                  <a:tcPr/>
                </a:tc>
                <a:extLst>
                  <a:ext uri="{0D108BD9-81ED-4DB2-BD59-A6C34878D82A}">
                    <a16:rowId xmlns:a16="http://schemas.microsoft.com/office/drawing/2014/main" xmlns="" val="1737574387"/>
                  </a:ext>
                </a:extLst>
              </a:tr>
            </a:tbl>
          </a:graphicData>
        </a:graphic>
      </p:graphicFrame>
    </p:spTree>
    <p:extLst>
      <p:ext uri="{BB962C8B-B14F-4D97-AF65-F5344CB8AC3E}">
        <p14:creationId xmlns:p14="http://schemas.microsoft.com/office/powerpoint/2010/main" val="218865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316150F7-2E1A-44BE-A886-FACC5F0879D2}"/>
              </a:ext>
            </a:extLst>
          </p:cNvPr>
          <p:cNvSpPr/>
          <p:nvPr/>
        </p:nvSpPr>
        <p:spPr>
          <a:xfrm>
            <a:off x="62345" y="1717964"/>
            <a:ext cx="12067309" cy="4738254"/>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2400" b="1" dirty="0">
                <a:solidFill>
                  <a:schemeClr val="tx1"/>
                </a:solidFill>
              </a:rPr>
              <a:t>Scheda ( vedi modello PFI)</a:t>
            </a:r>
          </a:p>
          <a:p>
            <a:endParaRPr lang="it-IT" sz="2400" b="1" dirty="0">
              <a:solidFill>
                <a:schemeClr val="tx1"/>
              </a:solidFill>
            </a:endParaRPr>
          </a:p>
          <a:p>
            <a:pPr marL="285750" indent="-285750">
              <a:buFont typeface="Arial" panose="020B0604020202020204" pitchFamily="34" charset="0"/>
              <a:buChar char="•"/>
            </a:pPr>
            <a:r>
              <a:rPr lang="it-IT" sz="2400" b="1" dirty="0">
                <a:solidFill>
                  <a:schemeClr val="tx1"/>
                </a:solidFill>
              </a:rPr>
              <a:t>Rilevazione dati alunno in ingresso </a:t>
            </a:r>
            <a:r>
              <a:rPr lang="it-IT" sz="2400" dirty="0">
                <a:solidFill>
                  <a:schemeClr val="tx1"/>
                </a:solidFill>
              </a:rPr>
              <a:t>( certificazione competenze formali scuola di I grado)</a:t>
            </a:r>
          </a:p>
          <a:p>
            <a:pPr marL="285750" indent="-285750">
              <a:buFont typeface="Arial" panose="020B0604020202020204" pitchFamily="34" charset="0"/>
              <a:buChar char="•"/>
            </a:pPr>
            <a:r>
              <a:rPr lang="it-IT" sz="2400" b="1" dirty="0">
                <a:solidFill>
                  <a:schemeClr val="tx1"/>
                </a:solidFill>
              </a:rPr>
              <a:t>Accoglienza e orientamento alunno </a:t>
            </a:r>
            <a:r>
              <a:rPr lang="it-IT" sz="2400" dirty="0">
                <a:solidFill>
                  <a:schemeClr val="tx1"/>
                </a:solidFill>
              </a:rPr>
              <a:t>( somministrazione test per rilevare competenze non formali e competenze informali e stili di apprendimento)</a:t>
            </a:r>
          </a:p>
          <a:p>
            <a:pPr marL="285750" indent="-285750">
              <a:buFont typeface="Arial" panose="020B0604020202020204" pitchFamily="34" charset="0"/>
              <a:buChar char="•"/>
            </a:pPr>
            <a:r>
              <a:rPr lang="it-IT" sz="2400" b="1" dirty="0">
                <a:solidFill>
                  <a:schemeClr val="tx1"/>
                </a:solidFill>
              </a:rPr>
              <a:t>Valutazione intermedia alunni tutorati ( </a:t>
            </a:r>
            <a:r>
              <a:rPr lang="it-IT" sz="2400" dirty="0">
                <a:solidFill>
                  <a:schemeClr val="tx1"/>
                </a:solidFill>
              </a:rPr>
              <a:t>alla fine del primo anno del biennio )</a:t>
            </a:r>
          </a:p>
          <a:p>
            <a:pPr marL="285750" indent="-285750">
              <a:buFont typeface="Arial" panose="020B0604020202020204" pitchFamily="34" charset="0"/>
              <a:buChar char="•"/>
            </a:pPr>
            <a:r>
              <a:rPr lang="it-IT" sz="2400" b="1" dirty="0">
                <a:solidFill>
                  <a:schemeClr val="tx1"/>
                </a:solidFill>
              </a:rPr>
              <a:t>Valutazione finale ( </a:t>
            </a:r>
            <a:r>
              <a:rPr lang="it-IT" sz="2400" dirty="0">
                <a:solidFill>
                  <a:schemeClr val="tx1"/>
                </a:solidFill>
              </a:rPr>
              <a:t>alla fine del biennio)</a:t>
            </a:r>
            <a:endParaRPr lang="it-IT" sz="2400" b="1" dirty="0">
              <a:solidFill>
                <a:schemeClr val="tx1"/>
              </a:solidFill>
            </a:endParaRPr>
          </a:p>
        </p:txBody>
      </p:sp>
      <p:sp>
        <p:nvSpPr>
          <p:cNvPr id="3" name="Rettangolo 2">
            <a:extLst>
              <a:ext uri="{FF2B5EF4-FFF2-40B4-BE49-F238E27FC236}">
                <a16:creationId xmlns:a16="http://schemas.microsoft.com/office/drawing/2014/main" xmlns="" id="{354E1646-C67E-46F6-90E2-F0742DC71637}"/>
              </a:ext>
            </a:extLst>
          </p:cNvPr>
          <p:cNvSpPr/>
          <p:nvPr/>
        </p:nvSpPr>
        <p:spPr>
          <a:xfrm>
            <a:off x="2563091" y="457200"/>
            <a:ext cx="6137564" cy="38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I materiali</a:t>
            </a:r>
          </a:p>
        </p:txBody>
      </p:sp>
    </p:spTree>
    <p:extLst>
      <p:ext uri="{BB962C8B-B14F-4D97-AF65-F5344CB8AC3E}">
        <p14:creationId xmlns:p14="http://schemas.microsoft.com/office/powerpoint/2010/main" val="93793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a:hlinkClick r:id="rId3" action="ppaction://hlinkfile"/>
            <a:extLst>
              <a:ext uri="{FF2B5EF4-FFF2-40B4-BE49-F238E27FC236}">
                <a16:creationId xmlns:a16="http://schemas.microsoft.com/office/drawing/2014/main" xmlns="" id="{D24DBFE6-92EC-481B-88C0-BC4282BC7619}"/>
              </a:ext>
            </a:extLst>
          </p:cNvPr>
          <p:cNvGraphicFramePr>
            <a:graphicFrameLocks noChangeAspect="1"/>
          </p:cNvGraphicFramePr>
          <p:nvPr>
            <p:extLst>
              <p:ext uri="{D42A27DB-BD31-4B8C-83A1-F6EECF244321}">
                <p14:modId xmlns:p14="http://schemas.microsoft.com/office/powerpoint/2010/main" val="3297858360"/>
              </p:ext>
            </p:extLst>
          </p:nvPr>
        </p:nvGraphicFramePr>
        <p:xfrm>
          <a:off x="5343525" y="3070802"/>
          <a:ext cx="1504950" cy="490538"/>
        </p:xfrm>
        <a:graphic>
          <a:graphicData uri="http://schemas.openxmlformats.org/presentationml/2006/ole">
            <mc:AlternateContent xmlns:mc="http://schemas.openxmlformats.org/markup-compatibility/2006">
              <mc:Choice xmlns:v="urn:schemas-microsoft-com:vml" Requires="v">
                <p:oleObj spid="_x0000_s1030" name="Oggetto shell Packager" showAsIcon="1" r:id="rId4" imgW="1504800" imgH="491040" progId="Package">
                  <p:embed/>
                </p:oleObj>
              </mc:Choice>
              <mc:Fallback>
                <p:oleObj name="Oggetto shell Packager" showAsIcon="1" r:id="rId4" imgW="1504800" imgH="491040" progId="Package">
                  <p:embed/>
                  <p:pic>
                    <p:nvPicPr>
                      <p:cNvPr id="0" name=""/>
                      <p:cNvPicPr/>
                      <p:nvPr/>
                    </p:nvPicPr>
                    <p:blipFill>
                      <a:blip r:embed="rId5"/>
                      <a:stretch>
                        <a:fillRect/>
                      </a:stretch>
                    </p:blipFill>
                    <p:spPr>
                      <a:xfrm>
                        <a:off x="5343525" y="3070802"/>
                        <a:ext cx="1504950" cy="490538"/>
                      </a:xfrm>
                      <a:prstGeom prst="rect">
                        <a:avLst/>
                      </a:prstGeom>
                    </p:spPr>
                  </p:pic>
                </p:oleObj>
              </mc:Fallback>
            </mc:AlternateContent>
          </a:graphicData>
        </a:graphic>
      </p:graphicFrame>
    </p:spTree>
    <p:extLst>
      <p:ext uri="{BB962C8B-B14F-4D97-AF65-F5344CB8AC3E}">
        <p14:creationId xmlns:p14="http://schemas.microsoft.com/office/powerpoint/2010/main" val="25130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a:hlinkClick r:id="rId3" action="ppaction://hlinkfile"/>
            <a:extLst>
              <a:ext uri="{FF2B5EF4-FFF2-40B4-BE49-F238E27FC236}">
                <a16:creationId xmlns:a16="http://schemas.microsoft.com/office/drawing/2014/main" xmlns="" id="{2C228C6B-60AB-4863-A30D-A16FD8602523}"/>
              </a:ext>
            </a:extLst>
          </p:cNvPr>
          <p:cNvGraphicFramePr>
            <a:graphicFrameLocks noChangeAspect="1"/>
          </p:cNvGraphicFramePr>
          <p:nvPr>
            <p:extLst>
              <p:ext uri="{D42A27DB-BD31-4B8C-83A1-F6EECF244321}">
                <p14:modId xmlns:p14="http://schemas.microsoft.com/office/powerpoint/2010/main" val="949543966"/>
              </p:ext>
            </p:extLst>
          </p:nvPr>
        </p:nvGraphicFramePr>
        <p:xfrm>
          <a:off x="1648691" y="1981200"/>
          <a:ext cx="7744691" cy="665017"/>
        </p:xfrm>
        <a:graphic>
          <a:graphicData uri="http://schemas.openxmlformats.org/presentationml/2006/ole">
            <mc:AlternateContent xmlns:mc="http://schemas.openxmlformats.org/markup-compatibility/2006">
              <mc:Choice xmlns:v="urn:schemas-microsoft-com:vml" Requires="v">
                <p:oleObj spid="_x0000_s4100" name="Oggetto shell Packager" showAsIcon="1" r:id="rId4" imgW="2901240" imgH="491040" progId="Package">
                  <p:embed/>
                </p:oleObj>
              </mc:Choice>
              <mc:Fallback>
                <p:oleObj name="Oggetto shell Packager" showAsIcon="1" r:id="rId4" imgW="2901240" imgH="491040" progId="Package">
                  <p:embed/>
                  <p:pic>
                    <p:nvPicPr>
                      <p:cNvPr id="0" name=""/>
                      <p:cNvPicPr/>
                      <p:nvPr/>
                    </p:nvPicPr>
                    <p:blipFill>
                      <a:blip r:embed="rId5"/>
                      <a:stretch>
                        <a:fillRect/>
                      </a:stretch>
                    </p:blipFill>
                    <p:spPr>
                      <a:xfrm>
                        <a:off x="1648691" y="1981200"/>
                        <a:ext cx="7744691" cy="665017"/>
                      </a:xfrm>
                      <a:prstGeom prst="rect">
                        <a:avLst/>
                      </a:prstGeom>
                    </p:spPr>
                  </p:pic>
                </p:oleObj>
              </mc:Fallback>
            </mc:AlternateContent>
          </a:graphicData>
        </a:graphic>
      </p:graphicFrame>
    </p:spTree>
    <p:extLst>
      <p:ext uri="{BB962C8B-B14F-4D97-AF65-F5344CB8AC3E}">
        <p14:creationId xmlns:p14="http://schemas.microsoft.com/office/powerpoint/2010/main" val="456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B0ECBF83-D522-4575-AA6D-798B8D406065}"/>
              </a:ext>
            </a:extLst>
          </p:cNvPr>
          <p:cNvSpPr/>
          <p:nvPr/>
        </p:nvSpPr>
        <p:spPr>
          <a:xfrm>
            <a:off x="0" y="0"/>
            <a:ext cx="12192000" cy="6858000"/>
          </a:xfrm>
          <a:prstGeom prst="rect">
            <a:avLst/>
          </a:prstGeom>
          <a:solidFill>
            <a:srgbClr val="D2F2F8"/>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400" dirty="0">
                <a:solidFill>
                  <a:schemeClr val="tx1"/>
                </a:solidFill>
              </a:rPr>
              <a:t>La </a:t>
            </a:r>
            <a:r>
              <a:rPr lang="it-IT" sz="2400" b="1" dirty="0">
                <a:solidFill>
                  <a:schemeClr val="tx1"/>
                </a:solidFill>
              </a:rPr>
              <a:t>personalizzazione della didattica </a:t>
            </a:r>
            <a:r>
              <a:rPr lang="it-IT" sz="2400" dirty="0">
                <a:solidFill>
                  <a:schemeClr val="tx1"/>
                </a:solidFill>
              </a:rPr>
              <a:t>coinvolge la parte </a:t>
            </a:r>
            <a:r>
              <a:rPr lang="it-IT" sz="2400" b="1" dirty="0">
                <a:solidFill>
                  <a:srgbClr val="FF0000"/>
                </a:solidFill>
              </a:rPr>
              <a:t>strutturale, organizzativa e metodologica. </a:t>
            </a:r>
          </a:p>
          <a:p>
            <a:pPr lvl="0"/>
            <a:r>
              <a:rPr lang="it-IT" sz="2400" b="1" i="1" dirty="0">
                <a:solidFill>
                  <a:schemeClr val="tx1"/>
                </a:solidFill>
              </a:rPr>
              <a:t>La personalizzazione indica la diversificazione delle metodologie, dei tempi, degli strumenti nella progettazione del lavoro di classe.</a:t>
            </a:r>
            <a:r>
              <a:rPr lang="it-IT" sz="2400" i="1" dirty="0">
                <a:solidFill>
                  <a:schemeClr val="tx1"/>
                </a:solidFill>
              </a:rPr>
              <a:t> </a:t>
            </a:r>
            <a:r>
              <a:rPr lang="it-IT" sz="2400" dirty="0">
                <a:solidFill>
                  <a:schemeClr val="tx1"/>
                </a:solidFill>
              </a:rPr>
              <a:t>La didattica personalizzata calibra l’offerta formativa e le modalità relazionali sui bisogni educativi degli alunni della classe, considerando le differenze individuali derivanti dalle caratteristiche personali e dall’ambiente socio- culturale di provenienza. Nel rispetto degli obiettivi generali e specifici di apprendimento, la didattica personalizzata si realizza attraverso l’impiego di una varietà di metodologie e strategie didattiche, tali da promuovere le potenzialità e il successo formativo di ogni alunno.</a:t>
            </a:r>
          </a:p>
          <a:p>
            <a:pPr lvl="0"/>
            <a:r>
              <a:rPr lang="it-IT" sz="2400" dirty="0">
                <a:solidFill>
                  <a:schemeClr val="tx1"/>
                </a:solidFill>
              </a:rPr>
              <a:t> </a:t>
            </a:r>
            <a:r>
              <a:rPr lang="it-IT" sz="2400" b="1" dirty="0">
                <a:solidFill>
                  <a:schemeClr val="tx1"/>
                </a:solidFill>
              </a:rPr>
              <a:t>L’obiettivo della didattica personalizzata è quello di </a:t>
            </a:r>
            <a:r>
              <a:rPr lang="it-IT" sz="2400" b="1" i="1" dirty="0">
                <a:solidFill>
                  <a:schemeClr val="tx1"/>
                </a:solidFill>
              </a:rPr>
              <a:t>formare competenze</a:t>
            </a:r>
            <a:r>
              <a:rPr lang="it-IT" sz="2400" b="1" dirty="0">
                <a:solidFill>
                  <a:schemeClr val="tx1"/>
                </a:solidFill>
              </a:rPr>
              <a:t> promuovendo apprendimenti significativi</a:t>
            </a:r>
            <a:r>
              <a:rPr lang="it-IT" sz="2400" dirty="0">
                <a:solidFill>
                  <a:schemeClr val="tx1"/>
                </a:solidFill>
              </a:rPr>
              <a:t>. Per poter realizzare una didattica personalizzata è necessario considerare che ogni persona porta con sé uno stile cognitivo diverso che determina diversi modi di apprendere (H. Gardner - teoria delle intelligenze multiple) </a:t>
            </a:r>
          </a:p>
          <a:p>
            <a:pPr lvl="0"/>
            <a:r>
              <a:rPr lang="it-IT" sz="2400" b="1" dirty="0">
                <a:solidFill>
                  <a:schemeClr val="tx1"/>
                </a:solidFill>
              </a:rPr>
              <a:t>La didattica personalizzata richiede tre livelli di azione: </a:t>
            </a:r>
            <a:r>
              <a:rPr lang="it-IT" sz="2400" b="1" dirty="0">
                <a:solidFill>
                  <a:srgbClr val="FF0000"/>
                </a:solidFill>
              </a:rPr>
              <a:t>1) progettazione strutturale dei percorsi; 2) l’organizzazione delle attività scolastiche, la gestione degli orari e del personale; 3) l’uso delle metodologie di insegnamento.</a:t>
            </a:r>
          </a:p>
        </p:txBody>
      </p:sp>
    </p:spTree>
    <p:extLst>
      <p:ext uri="{BB962C8B-B14F-4D97-AF65-F5344CB8AC3E}">
        <p14:creationId xmlns:p14="http://schemas.microsoft.com/office/powerpoint/2010/main" val="39472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436651D-97B5-41F3-B710-042FC059711D}"/>
              </a:ext>
            </a:extLst>
          </p:cNvPr>
          <p:cNvSpPr/>
          <p:nvPr/>
        </p:nvSpPr>
        <p:spPr>
          <a:xfrm>
            <a:off x="0" y="0"/>
            <a:ext cx="12192000" cy="6858000"/>
          </a:xfrm>
          <a:prstGeom prst="rect">
            <a:avLst/>
          </a:prstGeom>
          <a:solidFill>
            <a:srgbClr val="D2F2F8"/>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rgbClr val="FF0000"/>
                </a:solidFill>
              </a:rPr>
              <a:t>1)La personalizzazione e la progettazione strutturale dei percorsi </a:t>
            </a:r>
            <a:r>
              <a:rPr lang="it-IT" sz="2400" dirty="0">
                <a:solidFill>
                  <a:schemeClr val="tx1"/>
                </a:solidFill>
              </a:rPr>
              <a:t>richiede che vengano progettati percorsi volti a far maturare nello studente:</a:t>
            </a:r>
          </a:p>
          <a:p>
            <a:pPr lvl="0"/>
            <a:r>
              <a:rPr lang="it-IT" sz="2400" dirty="0">
                <a:solidFill>
                  <a:schemeClr val="tx1"/>
                </a:solidFill>
              </a:rPr>
              <a:t>la consapevolezza delle proprie attitudini e aspettative</a:t>
            </a:r>
          </a:p>
          <a:p>
            <a:pPr lvl="0"/>
            <a:r>
              <a:rPr lang="it-IT" sz="2400" dirty="0">
                <a:solidFill>
                  <a:schemeClr val="tx1"/>
                </a:solidFill>
              </a:rPr>
              <a:t>la costruzione di un progetto personale  </a:t>
            </a:r>
          </a:p>
          <a:p>
            <a:r>
              <a:rPr lang="it-IT" sz="2400" b="1" dirty="0">
                <a:solidFill>
                  <a:schemeClr val="tx1"/>
                </a:solidFill>
              </a:rPr>
              <a:t>Richiede che si definiscano</a:t>
            </a:r>
            <a:r>
              <a:rPr lang="it-IT" sz="2400" dirty="0">
                <a:solidFill>
                  <a:schemeClr val="tx1"/>
                </a:solidFill>
              </a:rPr>
              <a:t>:</a:t>
            </a:r>
          </a:p>
          <a:p>
            <a:pPr lvl="0"/>
            <a:r>
              <a:rPr lang="it-IT" sz="2400" dirty="0">
                <a:solidFill>
                  <a:schemeClr val="tx1"/>
                </a:solidFill>
              </a:rPr>
              <a:t>Attività di accoglienza, conoscenza e orientamento iniziale dell’allievo</a:t>
            </a:r>
          </a:p>
          <a:p>
            <a:pPr lvl="0"/>
            <a:r>
              <a:rPr lang="it-IT" sz="2400" dirty="0">
                <a:solidFill>
                  <a:schemeClr val="tx1"/>
                </a:solidFill>
              </a:rPr>
              <a:t>Attività di ricerca motivazionale</a:t>
            </a:r>
          </a:p>
          <a:p>
            <a:pPr lvl="0"/>
            <a:r>
              <a:rPr lang="it-IT" sz="2400" dirty="0">
                <a:solidFill>
                  <a:schemeClr val="tx1"/>
                </a:solidFill>
              </a:rPr>
              <a:t>Definizione di un insieme strutturato di attività, volte allo sviluppo delle competenze previste nel Profilo Educativo Culturale e Professionale dell’indirizzo (</a:t>
            </a:r>
            <a:r>
              <a:rPr lang="it-IT" sz="2400" dirty="0" err="1">
                <a:solidFill>
                  <a:schemeClr val="tx1"/>
                </a:solidFill>
              </a:rPr>
              <a:t>PECuP</a:t>
            </a:r>
            <a:r>
              <a:rPr lang="it-IT" sz="2400" dirty="0">
                <a:solidFill>
                  <a:schemeClr val="tx1"/>
                </a:solidFill>
              </a:rPr>
              <a:t>),organizzato in </a:t>
            </a:r>
            <a:r>
              <a:rPr lang="it-IT" sz="2400" dirty="0" err="1">
                <a:solidFill>
                  <a:schemeClr val="tx1"/>
                </a:solidFill>
              </a:rPr>
              <a:t>U.d.A</a:t>
            </a:r>
            <a:endParaRPr lang="it-IT" sz="2400" dirty="0">
              <a:solidFill>
                <a:schemeClr val="tx1"/>
              </a:solidFill>
            </a:endParaRPr>
          </a:p>
          <a:p>
            <a:pPr lvl="0"/>
            <a:r>
              <a:rPr lang="it-IT" sz="2400" dirty="0">
                <a:solidFill>
                  <a:schemeClr val="tx1"/>
                </a:solidFill>
              </a:rPr>
              <a:t>Azioni di riorientamento ed eventuale accompagnamento verso percorsi diversi</a:t>
            </a:r>
          </a:p>
          <a:p>
            <a:r>
              <a:rPr lang="it-IT" sz="2400" dirty="0">
                <a:solidFill>
                  <a:schemeClr val="tx1"/>
                </a:solidFill>
              </a:rPr>
              <a:t>Il biennio deve essere centrato sulle azioni di orientamento, scelta motivazionale, acquisizione e sviluppo di strumenti di apprendimento, avuto particolare attenzione all’apprendimento induttivo. Al suo termine gli allievi devono aver acquisito le competenze previste per il biennio nel </a:t>
            </a:r>
            <a:r>
              <a:rPr lang="it-IT" sz="2400" dirty="0" err="1">
                <a:solidFill>
                  <a:schemeClr val="tx1"/>
                </a:solidFill>
              </a:rPr>
              <a:t>PECuP</a:t>
            </a:r>
            <a:r>
              <a:rPr lang="it-IT" sz="2400" dirty="0">
                <a:solidFill>
                  <a:schemeClr val="tx1"/>
                </a:solidFill>
              </a:rPr>
              <a:t> al livello 2 del quadro nazionale delle qualifiche (NQF – National </a:t>
            </a:r>
            <a:r>
              <a:rPr lang="it-IT" sz="2400" dirty="0" err="1">
                <a:solidFill>
                  <a:schemeClr val="tx1"/>
                </a:solidFill>
              </a:rPr>
              <a:t>Qualifications</a:t>
            </a:r>
            <a:r>
              <a:rPr lang="it-IT" sz="2400" dirty="0">
                <a:solidFill>
                  <a:schemeClr val="tx1"/>
                </a:solidFill>
              </a:rPr>
              <a:t> Framework).</a:t>
            </a:r>
          </a:p>
        </p:txBody>
      </p:sp>
    </p:spTree>
    <p:extLst>
      <p:ext uri="{BB962C8B-B14F-4D97-AF65-F5344CB8AC3E}">
        <p14:creationId xmlns:p14="http://schemas.microsoft.com/office/powerpoint/2010/main" val="334582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D1A39066-A958-448D-91C8-1847FC32B764}"/>
              </a:ext>
            </a:extLst>
          </p:cNvPr>
          <p:cNvSpPr/>
          <p:nvPr/>
        </p:nvSpPr>
        <p:spPr>
          <a:xfrm>
            <a:off x="0" y="0"/>
            <a:ext cx="12302837"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rgbClr val="FF0000"/>
                </a:solidFill>
              </a:rPr>
              <a:t>La personalizzazione e l’organizzazione delle attività scolastiche, la gestione degli orari e del personale</a:t>
            </a:r>
          </a:p>
          <a:p>
            <a:r>
              <a:rPr lang="it-IT" dirty="0">
                <a:solidFill>
                  <a:schemeClr val="tx1"/>
                </a:solidFill>
              </a:rPr>
              <a:t>La personalizzazione determina un cambiamento nell’organizzazione delle attività scolastiche. La normativa richiede necessariamente:</a:t>
            </a:r>
          </a:p>
          <a:p>
            <a:pPr lvl="0"/>
            <a:r>
              <a:rPr lang="it-IT" dirty="0">
                <a:solidFill>
                  <a:schemeClr val="tx1"/>
                </a:solidFill>
              </a:rPr>
              <a:t>L’individuazione per ogni allievo di un docente tutor che lo affianchi nel suo percorso scolastico;</a:t>
            </a:r>
          </a:p>
          <a:p>
            <a:pPr lvl="0"/>
            <a:r>
              <a:rPr lang="it-IT" dirty="0">
                <a:solidFill>
                  <a:schemeClr val="tx1"/>
                </a:solidFill>
              </a:rPr>
              <a:t>L’adozione di modalità d’insegnamento che favoriscano l’apprendimento induttivo;</a:t>
            </a:r>
          </a:p>
          <a:p>
            <a:pPr lvl="0"/>
            <a:r>
              <a:rPr lang="it-IT" dirty="0">
                <a:solidFill>
                  <a:schemeClr val="tx1"/>
                </a:solidFill>
              </a:rPr>
              <a:t>L’organizzazione di diversi ambienti di apprendimento;</a:t>
            </a:r>
          </a:p>
          <a:p>
            <a:pPr lvl="0"/>
            <a:r>
              <a:rPr lang="it-IT" dirty="0">
                <a:solidFill>
                  <a:schemeClr val="tx1"/>
                </a:solidFill>
              </a:rPr>
              <a:t>La strutturazione di laboratori interni alla scuola (insegnamento delle TIC, scienze integrate, metodologia operativa, cultura medico-sanitaria)</a:t>
            </a:r>
          </a:p>
          <a:p>
            <a:pPr lvl="0"/>
            <a:r>
              <a:rPr lang="it-IT" dirty="0">
                <a:solidFill>
                  <a:schemeClr val="tx1"/>
                </a:solidFill>
              </a:rPr>
              <a:t>la necessità di prevedere modalità differenziate dell’attività formativa:</a:t>
            </a:r>
          </a:p>
          <a:p>
            <a:pPr marL="285750" indent="-285750">
              <a:buFont typeface="Arial" panose="020B0604020202020204" pitchFamily="34" charset="0"/>
              <a:buChar char="•"/>
            </a:pPr>
            <a:r>
              <a:rPr lang="it-IT" dirty="0">
                <a:solidFill>
                  <a:schemeClr val="tx1"/>
                </a:solidFill>
              </a:rPr>
              <a:t>gruppo classe </a:t>
            </a:r>
          </a:p>
          <a:p>
            <a:pPr marL="285750" indent="-285750">
              <a:buFont typeface="Arial" panose="020B0604020202020204" pitchFamily="34" charset="0"/>
              <a:buChar char="•"/>
            </a:pPr>
            <a:r>
              <a:rPr lang="it-IT" dirty="0">
                <a:solidFill>
                  <a:schemeClr val="tx1"/>
                </a:solidFill>
              </a:rPr>
              <a:t>gruppo di livello </a:t>
            </a:r>
          </a:p>
          <a:p>
            <a:pPr marL="285750" indent="-285750">
              <a:buFont typeface="Arial" panose="020B0604020202020204" pitchFamily="34" charset="0"/>
              <a:buChar char="•"/>
            </a:pPr>
            <a:r>
              <a:rPr lang="it-IT" dirty="0">
                <a:solidFill>
                  <a:schemeClr val="tx1"/>
                </a:solidFill>
              </a:rPr>
              <a:t>gruppo  di compito</a:t>
            </a:r>
          </a:p>
          <a:p>
            <a:pPr marL="285750" indent="-285750">
              <a:buFont typeface="Arial" panose="020B0604020202020204" pitchFamily="34" charset="0"/>
              <a:buChar char="•"/>
            </a:pPr>
            <a:r>
              <a:rPr lang="it-IT" dirty="0">
                <a:solidFill>
                  <a:schemeClr val="tx1"/>
                </a:solidFill>
              </a:rPr>
              <a:t>gruppo di progetto</a:t>
            </a:r>
          </a:p>
          <a:p>
            <a:endParaRPr lang="it-IT" dirty="0">
              <a:solidFill>
                <a:schemeClr val="tx1"/>
              </a:solidFill>
            </a:endParaRPr>
          </a:p>
          <a:p>
            <a:r>
              <a:rPr lang="it-IT" b="1" dirty="0">
                <a:solidFill>
                  <a:schemeClr val="tx1"/>
                </a:solidFill>
              </a:rPr>
              <a:t>I principali contesti alternativi al gruppo classe in cui si può articolare la differenziazione formativa sono:</a:t>
            </a:r>
          </a:p>
          <a:p>
            <a:endParaRPr lang="it-IT" b="1" dirty="0">
              <a:solidFill>
                <a:schemeClr val="tx1"/>
              </a:solidFill>
            </a:endParaRPr>
          </a:p>
          <a:p>
            <a:pPr marL="285750" lvl="0" indent="-285750">
              <a:buFont typeface="Arial" panose="020B0604020202020204" pitchFamily="34" charset="0"/>
              <a:buChar char="•"/>
            </a:pPr>
            <a:r>
              <a:rPr lang="it-IT" dirty="0">
                <a:solidFill>
                  <a:schemeClr val="tx1"/>
                </a:solidFill>
              </a:rPr>
              <a:t>Laboratori diversificati per gruppi </a:t>
            </a:r>
          </a:p>
          <a:p>
            <a:pPr marL="285750" lvl="0" indent="-285750">
              <a:buFont typeface="Arial" panose="020B0604020202020204" pitchFamily="34" charset="0"/>
              <a:buChar char="•"/>
            </a:pPr>
            <a:r>
              <a:rPr lang="it-IT" dirty="0">
                <a:solidFill>
                  <a:schemeClr val="tx1"/>
                </a:solidFill>
              </a:rPr>
              <a:t>Percorsi personalizzati di alternanza scuola-lavoro</a:t>
            </a:r>
          </a:p>
          <a:p>
            <a:pPr marL="285750" lvl="0" indent="-285750">
              <a:buFont typeface="Arial" panose="020B0604020202020204" pitchFamily="34" charset="0"/>
              <a:buChar char="•"/>
            </a:pPr>
            <a:r>
              <a:rPr lang="it-IT" dirty="0">
                <a:solidFill>
                  <a:schemeClr val="tx1"/>
                </a:solidFill>
              </a:rPr>
              <a:t>Attività di apprendimento in contesti operativi diversi</a:t>
            </a:r>
          </a:p>
          <a:p>
            <a:pPr marL="285750" lvl="0" indent="-285750">
              <a:buFont typeface="Arial" panose="020B0604020202020204" pitchFamily="34" charset="0"/>
              <a:buChar char="•"/>
            </a:pPr>
            <a:r>
              <a:rPr lang="it-IT" dirty="0">
                <a:solidFill>
                  <a:schemeClr val="tx1"/>
                </a:solidFill>
              </a:rPr>
              <a:t>Divisione del gruppo classe per gruppi di livello</a:t>
            </a:r>
          </a:p>
          <a:p>
            <a:pPr marL="285750" lvl="0" indent="-285750">
              <a:buFont typeface="Arial" panose="020B0604020202020204" pitchFamily="34" charset="0"/>
              <a:buChar char="•"/>
            </a:pPr>
            <a:r>
              <a:rPr lang="it-IT" dirty="0">
                <a:solidFill>
                  <a:schemeClr val="tx1"/>
                </a:solidFill>
              </a:rPr>
              <a:t>Corsi aggiuntivi di recupero, approfondimento, sviluppo delle metodologie di apprendimento</a:t>
            </a:r>
          </a:p>
          <a:p>
            <a:pPr marL="285750" lvl="0" indent="-285750">
              <a:buFont typeface="Arial" panose="020B0604020202020204" pitchFamily="34" charset="0"/>
              <a:buChar char="•"/>
            </a:pPr>
            <a:r>
              <a:rPr lang="it-IT" dirty="0">
                <a:solidFill>
                  <a:schemeClr val="tx1"/>
                </a:solidFill>
              </a:rPr>
              <a:t>Partecipazione a progetti</a:t>
            </a:r>
          </a:p>
          <a:p>
            <a:pPr marL="285750" lvl="0" indent="-285750">
              <a:buFont typeface="Arial" panose="020B0604020202020204" pitchFamily="34" charset="0"/>
              <a:buChar char="•"/>
            </a:pPr>
            <a:r>
              <a:rPr lang="it-IT" dirty="0">
                <a:solidFill>
                  <a:schemeClr val="tx1"/>
                </a:solidFill>
              </a:rPr>
              <a:t>Percorsi scuola-lavoro in apprendistato duale</a:t>
            </a:r>
          </a:p>
          <a:p>
            <a:endParaRPr lang="it-IT" dirty="0">
              <a:solidFill>
                <a:schemeClr val="tx1"/>
              </a:solidFill>
            </a:endParaRPr>
          </a:p>
          <a:p>
            <a:endParaRPr lang="it-IT" dirty="0">
              <a:solidFill>
                <a:schemeClr val="tx1"/>
              </a:solidFill>
            </a:endParaRPr>
          </a:p>
        </p:txBody>
      </p:sp>
    </p:spTree>
    <p:extLst>
      <p:ext uri="{BB962C8B-B14F-4D97-AF65-F5344CB8AC3E}">
        <p14:creationId xmlns:p14="http://schemas.microsoft.com/office/powerpoint/2010/main" val="346514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23065DA3-B7C8-4FDC-9426-0CDFA8837AA3}"/>
              </a:ext>
            </a:extLst>
          </p:cNvPr>
          <p:cNvSpPr/>
          <p:nvPr/>
        </p:nvSpPr>
        <p:spPr>
          <a:xfrm>
            <a:off x="0" y="0"/>
            <a:ext cx="12192000"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rgbClr val="FF0000"/>
                </a:solidFill>
              </a:rPr>
              <a:t> </a:t>
            </a:r>
            <a:r>
              <a:rPr lang="it-IT" sz="2400" b="1" dirty="0">
                <a:solidFill>
                  <a:srgbClr val="FF0000"/>
                </a:solidFill>
              </a:rPr>
              <a:t>La personalizzazione e le metodologie d’insegnamento </a:t>
            </a:r>
          </a:p>
          <a:p>
            <a:r>
              <a:rPr lang="it-IT" sz="2400" dirty="0">
                <a:solidFill>
                  <a:schemeClr val="tx1"/>
                </a:solidFill>
              </a:rPr>
              <a:t>Obiettivi specifici :</a:t>
            </a:r>
          </a:p>
          <a:p>
            <a:pPr marL="285750" indent="-285750">
              <a:buFont typeface="Arial" panose="020B0604020202020204" pitchFamily="34" charset="0"/>
              <a:buChar char="•"/>
            </a:pPr>
            <a:r>
              <a:rPr lang="it-IT" sz="2400" dirty="0">
                <a:solidFill>
                  <a:schemeClr val="tx1"/>
                </a:solidFill>
              </a:rPr>
              <a:t>Minimizzare la “ lezione frontale”,“ completamento di schede”, “interrogazioni alla cattedra”.</a:t>
            </a:r>
          </a:p>
          <a:p>
            <a:pPr marL="285750" indent="-285750">
              <a:buFont typeface="Arial" panose="020B0604020202020204" pitchFamily="34" charset="0"/>
              <a:buChar char="•"/>
            </a:pPr>
            <a:r>
              <a:rPr lang="it-IT" sz="2400" dirty="0">
                <a:solidFill>
                  <a:schemeClr val="tx1"/>
                </a:solidFill>
              </a:rPr>
              <a:t>Promuovere le attività di apprendimento mediante processi induttivi</a:t>
            </a:r>
          </a:p>
          <a:p>
            <a:pPr marL="285750" indent="-285750">
              <a:buFont typeface="Arial" panose="020B0604020202020204" pitchFamily="34" charset="0"/>
              <a:buChar char="•"/>
            </a:pPr>
            <a:r>
              <a:rPr lang="it-IT" sz="2400" dirty="0">
                <a:solidFill>
                  <a:schemeClr val="tx1"/>
                </a:solidFill>
              </a:rPr>
              <a:t>Progettare compiti reali e in situazione per favorire la meta-cognizione e i vari stili di apprendimento</a:t>
            </a:r>
          </a:p>
          <a:p>
            <a:pPr marL="285750" indent="-285750">
              <a:buFont typeface="Arial" panose="020B0604020202020204" pitchFamily="34" charset="0"/>
              <a:buChar char="•"/>
            </a:pPr>
            <a:r>
              <a:rPr lang="it-IT" sz="2400" dirty="0">
                <a:solidFill>
                  <a:schemeClr val="tx1"/>
                </a:solidFill>
              </a:rPr>
              <a:t>Allestire laboratori di apprendimento coerenti con gli obiettivi perseguiti nella  specifica attività.</a:t>
            </a:r>
          </a:p>
          <a:p>
            <a:pPr marL="285750" indent="-285750">
              <a:buFont typeface="Arial" panose="020B0604020202020204" pitchFamily="34" charset="0"/>
              <a:buChar char="•"/>
            </a:pPr>
            <a:r>
              <a:rPr lang="it-IT" sz="2400" dirty="0">
                <a:solidFill>
                  <a:schemeClr val="tx1"/>
                </a:solidFill>
              </a:rPr>
              <a:t>Preferire le cooperative di learning</a:t>
            </a:r>
          </a:p>
          <a:p>
            <a:pPr marL="285750" indent="-285750">
              <a:buFont typeface="Arial" panose="020B0604020202020204" pitchFamily="34" charset="0"/>
              <a:buChar char="•"/>
            </a:pPr>
            <a:r>
              <a:rPr lang="it-IT" sz="2400" dirty="0">
                <a:solidFill>
                  <a:schemeClr val="tx1"/>
                </a:solidFill>
              </a:rPr>
              <a:t>Promuovere attività di riflessione e autovalutazione finalizzate a favorire negli allievi la consapevolezza dei processi di apprendimento</a:t>
            </a:r>
          </a:p>
          <a:p>
            <a:pPr marL="285750" indent="-285750">
              <a:buFont typeface="Arial" panose="020B0604020202020204" pitchFamily="34" charset="0"/>
              <a:buChar char="•"/>
            </a:pPr>
            <a:endParaRPr lang="it-IT" sz="2400" dirty="0">
              <a:solidFill>
                <a:schemeClr val="tx1"/>
              </a:solidFill>
            </a:endParaRPr>
          </a:p>
          <a:p>
            <a:r>
              <a:rPr lang="it-IT" sz="2400" dirty="0">
                <a:solidFill>
                  <a:schemeClr val="tx1"/>
                </a:solidFill>
              </a:rPr>
              <a:t>Vedi “Personalizzare l’apprendimento nel contesto classe”. Rapporto di ricerca del progetto RED 10  a cura di Maurizio Gentile, Francesco Pisanu e Silvia </a:t>
            </a:r>
            <a:r>
              <a:rPr lang="it-IT" sz="2400" dirty="0" err="1">
                <a:solidFill>
                  <a:schemeClr val="tx1"/>
                </a:solidFill>
              </a:rPr>
              <a:t>Tabarelli</a:t>
            </a:r>
            <a:endParaRPr lang="it-IT" sz="2400" dirty="0">
              <a:solidFill>
                <a:schemeClr val="tx1"/>
              </a:solidFill>
            </a:endParaRPr>
          </a:p>
        </p:txBody>
      </p:sp>
    </p:spTree>
    <p:extLst>
      <p:ext uri="{BB962C8B-B14F-4D97-AF65-F5344CB8AC3E}">
        <p14:creationId xmlns:p14="http://schemas.microsoft.com/office/powerpoint/2010/main" val="189099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9D3B692-588A-4EF1-8B68-491B47A7707B}"/>
              </a:ext>
            </a:extLst>
          </p:cNvPr>
          <p:cNvSpPr/>
          <p:nvPr/>
        </p:nvSpPr>
        <p:spPr>
          <a:xfrm>
            <a:off x="0" y="0"/>
            <a:ext cx="12192000"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 metodi d’insegnamento</a:t>
            </a:r>
          </a:p>
          <a:p>
            <a:r>
              <a:rPr lang="it-IT" dirty="0">
                <a:solidFill>
                  <a:schemeClr val="tx1"/>
                </a:solidFill>
              </a:rPr>
              <a:t>I principali metodi d’insegnamento utilizzati: </a:t>
            </a:r>
          </a:p>
          <a:p>
            <a:r>
              <a:rPr lang="it-IT" u="sng" dirty="0">
                <a:solidFill>
                  <a:schemeClr val="tx1"/>
                </a:solidFill>
              </a:rPr>
              <a:t>Lezione frontale</a:t>
            </a:r>
            <a:r>
              <a:rPr lang="it-IT" dirty="0">
                <a:solidFill>
                  <a:schemeClr val="tx1"/>
                </a:solidFill>
              </a:rPr>
              <a:t>: è la forma di didattica più utilizzata dai docenti; in questo caso la trasmissione dei concetti è legata all’abilità comunicativa del docente.</a:t>
            </a:r>
          </a:p>
          <a:p>
            <a:r>
              <a:rPr lang="it-IT" b="1" u="sng" dirty="0">
                <a:solidFill>
                  <a:srgbClr val="FF0000"/>
                </a:solidFill>
              </a:rPr>
              <a:t>Dimostrazione</a:t>
            </a:r>
            <a:r>
              <a:rPr lang="it-IT" dirty="0">
                <a:solidFill>
                  <a:schemeClr val="tx1"/>
                </a:solidFill>
              </a:rPr>
              <a:t>: si basa sul principio dell’imitazione. L’insegnante fornisce la dimostrazione pratica di come si usa un certo strumento o di come si applica una determinata procedura.</a:t>
            </a:r>
          </a:p>
          <a:p>
            <a:r>
              <a:rPr lang="it-IT" u="sng" dirty="0">
                <a:solidFill>
                  <a:schemeClr val="tx1"/>
                </a:solidFill>
              </a:rPr>
              <a:t>Approccio tutoriale</a:t>
            </a:r>
            <a:r>
              <a:rPr lang="it-IT" dirty="0">
                <a:solidFill>
                  <a:schemeClr val="tx1"/>
                </a:solidFill>
              </a:rPr>
              <a:t>: insegnamento e immediata verifica, con domande mirate agli studenti inerenti alla comprensione dei concetti appena esposti, e riproposizione degli aspetti non compresi.</a:t>
            </a:r>
          </a:p>
          <a:p>
            <a:r>
              <a:rPr lang="it-IT" b="1" u="sng" dirty="0">
                <a:solidFill>
                  <a:srgbClr val="FF0000"/>
                </a:solidFill>
              </a:rPr>
              <a:t>Discussione</a:t>
            </a:r>
            <a:r>
              <a:rPr lang="it-IT" dirty="0">
                <a:solidFill>
                  <a:schemeClr val="tx1"/>
                </a:solidFill>
              </a:rPr>
              <a:t>: consiste in un confronto di idee tra due o più persone (formatore-allievo e tra allievi). Questo metodo trae le sue origini dalla maieutica di Socrate, che avvicina il discente alla realtà attraverso un processo dialettico. Durante la discussione il ruolo del docente/formatore diviene essenzialmente quello di aiutare l’allievo ad usare la logica per analizzare un argomento e per comprendere le ragioni altrui. </a:t>
            </a:r>
          </a:p>
          <a:p>
            <a:r>
              <a:rPr lang="it-IT" b="1" u="sng" dirty="0">
                <a:solidFill>
                  <a:srgbClr val="FF0000"/>
                </a:solidFill>
              </a:rPr>
              <a:t>Brainstorming</a:t>
            </a:r>
            <a:r>
              <a:rPr lang="it-IT" dirty="0">
                <a:solidFill>
                  <a:srgbClr val="FF0000"/>
                </a:solidFill>
              </a:rPr>
              <a:t> </a:t>
            </a:r>
            <a:r>
              <a:rPr lang="it-IT" dirty="0">
                <a:solidFill>
                  <a:schemeClr val="tx1"/>
                </a:solidFill>
              </a:rPr>
              <a:t>(Tempesta di Idee) e mappatura delle idee: rappresenta il metodo di apprendimento che conferisce maggiore libertà al discente, che può esprimersi in modo del tutto privo di vincoli e senza il rischio di ricevere critiche, in relazione ad un determinato argomento, i docente tutor dimostra come idee e concetti diversi possono essere riorganizzati e collegati.</a:t>
            </a:r>
          </a:p>
          <a:p>
            <a:r>
              <a:rPr lang="it-IT" u="sng" dirty="0">
                <a:solidFill>
                  <a:schemeClr val="tx1"/>
                </a:solidFill>
              </a:rPr>
              <a:t>Apprendimento di gruppo (</a:t>
            </a:r>
            <a:r>
              <a:rPr lang="it-IT" b="1" u="sng" dirty="0">
                <a:solidFill>
                  <a:srgbClr val="FF0000"/>
                </a:solidFill>
              </a:rPr>
              <a:t>cooperative learning</a:t>
            </a:r>
            <a:r>
              <a:rPr lang="it-IT" u="sng" dirty="0">
                <a:solidFill>
                  <a:schemeClr val="tx1"/>
                </a:solidFill>
              </a:rPr>
              <a:t>)</a:t>
            </a:r>
            <a:r>
              <a:rPr lang="it-IT" dirty="0">
                <a:solidFill>
                  <a:schemeClr val="tx1"/>
                </a:solidFill>
              </a:rPr>
              <a:t>: con questa strategia si cerca di ottimizzare la collaborazione ed il sostegno reciproco tra gli allievi.</a:t>
            </a:r>
          </a:p>
          <a:p>
            <a:r>
              <a:rPr lang="it-IT" b="1" u="sng" dirty="0">
                <a:solidFill>
                  <a:srgbClr val="FF0000"/>
                </a:solidFill>
              </a:rPr>
              <a:t>Studio del caso</a:t>
            </a:r>
            <a:r>
              <a:rPr lang="it-IT" dirty="0">
                <a:solidFill>
                  <a:schemeClr val="tx1"/>
                </a:solidFill>
              </a:rPr>
              <a:t>: è una strategia metodologica basata su riflessioni in relazione ad una situazione reale o verosimile, su cui avanzare ipotesi e possibili soluzioni. </a:t>
            </a:r>
          </a:p>
          <a:p>
            <a:r>
              <a:rPr lang="it-IT" b="1" u="sng" dirty="0" err="1">
                <a:solidFill>
                  <a:srgbClr val="FF0000"/>
                </a:solidFill>
              </a:rPr>
              <a:t>Problem</a:t>
            </a:r>
            <a:r>
              <a:rPr lang="it-IT" b="1" u="sng" dirty="0">
                <a:solidFill>
                  <a:srgbClr val="FF0000"/>
                </a:solidFill>
              </a:rPr>
              <a:t> solving e didattica per problemi reali</a:t>
            </a:r>
            <a:r>
              <a:rPr lang="it-IT" dirty="0">
                <a:solidFill>
                  <a:schemeClr val="tx1"/>
                </a:solidFill>
              </a:rPr>
              <a:t>: basato sull’insegnamento della scuola deweyana e di quella gestaltica, pone la propria attenzione sull’apprendimento per scoperta o per intuizione e si basa sull’analisi del problema allo scopo di individuarne la soluzione.</a:t>
            </a:r>
          </a:p>
        </p:txBody>
      </p:sp>
    </p:spTree>
    <p:extLst>
      <p:ext uri="{BB962C8B-B14F-4D97-AF65-F5344CB8AC3E}">
        <p14:creationId xmlns:p14="http://schemas.microsoft.com/office/powerpoint/2010/main" val="41570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55AAD21A-1158-4895-81A3-2311B8112C2E}"/>
              </a:ext>
            </a:extLst>
          </p:cNvPr>
          <p:cNvSpPr/>
          <p:nvPr/>
        </p:nvSpPr>
        <p:spPr>
          <a:xfrm>
            <a:off x="1" y="0"/>
            <a:ext cx="12192000" cy="6858000"/>
          </a:xfrm>
          <a:prstGeom prst="rect">
            <a:avLst/>
          </a:prstGeom>
          <a:solidFill>
            <a:schemeClr val="accent1">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rPr>
              <a:t>Che cosa cambia realmente?</a:t>
            </a:r>
            <a:endParaRPr lang="it-IT" sz="2800" dirty="0">
              <a:solidFill>
                <a:schemeClr val="tx1"/>
              </a:solidFill>
            </a:endParaRPr>
          </a:p>
          <a:p>
            <a:r>
              <a:rPr lang="it-IT" sz="2400" dirty="0">
                <a:solidFill>
                  <a:schemeClr val="tx1"/>
                </a:solidFill>
              </a:rPr>
              <a:t>Il modello didattico (comma 3 dell’art.1) prevede la personalizzazione dei percorsi formativi individuali volta a consentire ad ogni studente di consolidare e di innalzare le proprie competenze per l’apprendimento permanente, pertanto la didattica viene finalizzata ad accompagnare gli studenti durante tutto il percorso di studi. I provvedimenti più significativi si possono riassumere in alcuni punti:</a:t>
            </a:r>
          </a:p>
          <a:p>
            <a:pPr lvl="0"/>
            <a:r>
              <a:rPr lang="it-IT" sz="2400" b="1" dirty="0">
                <a:solidFill>
                  <a:schemeClr val="tx1"/>
                </a:solidFill>
              </a:rPr>
              <a:t>Il primo biennio è un </a:t>
            </a:r>
            <a:r>
              <a:rPr lang="it-IT" sz="2400" b="1" i="1" dirty="0">
                <a:solidFill>
                  <a:srgbClr val="FF0000"/>
                </a:solidFill>
              </a:rPr>
              <a:t>blocco unico</a:t>
            </a:r>
            <a:r>
              <a:rPr lang="it-IT" sz="2400" dirty="0">
                <a:solidFill>
                  <a:schemeClr val="tx1"/>
                </a:solidFill>
              </a:rPr>
              <a:t>, per cui alla fine del primo anno l’alunno non potrà essere respinto, ma riceverà indicazioni specifiche e supporto per il recupero delle competenze, abilità e conoscenze intermedie non conseguite;</a:t>
            </a:r>
          </a:p>
          <a:p>
            <a:pPr lvl="0"/>
            <a:r>
              <a:rPr lang="it-IT" sz="2400" dirty="0">
                <a:solidFill>
                  <a:schemeClr val="tx1"/>
                </a:solidFill>
              </a:rPr>
              <a:t>ogni alunno avrà un </a:t>
            </a:r>
            <a:r>
              <a:rPr lang="it-IT" sz="2400" b="1" dirty="0">
                <a:solidFill>
                  <a:schemeClr val="tx1"/>
                </a:solidFill>
              </a:rPr>
              <a:t>progetto formativo individuale (</a:t>
            </a:r>
            <a:r>
              <a:rPr lang="it-IT" sz="2400" b="1" dirty="0">
                <a:solidFill>
                  <a:srgbClr val="FF0000"/>
                </a:solidFill>
              </a:rPr>
              <a:t>PFI</a:t>
            </a:r>
            <a:r>
              <a:rPr lang="it-IT" sz="2400" b="1" dirty="0">
                <a:solidFill>
                  <a:schemeClr val="tx1"/>
                </a:solidFill>
              </a:rPr>
              <a:t>) </a:t>
            </a:r>
            <a:r>
              <a:rPr lang="it-IT" sz="2400" dirty="0">
                <a:solidFill>
                  <a:schemeClr val="tx1"/>
                </a:solidFill>
              </a:rPr>
              <a:t>che ciascun C. d.C. dovrà redigere entro il 31 gennaio del primo anno di frequenza a partire da un bilancio personale che verrà aggiornato nel corso dei cinque anni;</a:t>
            </a:r>
          </a:p>
          <a:p>
            <a:pPr lvl="0"/>
            <a:r>
              <a:rPr lang="it-IT" sz="2400" b="1" dirty="0">
                <a:solidFill>
                  <a:schemeClr val="tx1"/>
                </a:solidFill>
              </a:rPr>
              <a:t>la personalizzazione degli apprendimenti </a:t>
            </a:r>
            <a:r>
              <a:rPr lang="it-IT" sz="2400" dirty="0">
                <a:solidFill>
                  <a:schemeClr val="tx1"/>
                </a:solidFill>
              </a:rPr>
              <a:t>(</a:t>
            </a:r>
            <a:r>
              <a:rPr lang="it-IT" sz="2400" b="1" dirty="0">
                <a:solidFill>
                  <a:srgbClr val="FF0000"/>
                </a:solidFill>
              </a:rPr>
              <a:t>264</a:t>
            </a:r>
            <a:r>
              <a:rPr lang="it-IT" sz="2400" dirty="0">
                <a:solidFill>
                  <a:schemeClr val="tx1"/>
                </a:solidFill>
              </a:rPr>
              <a:t> ore nel biennio) avrà come fine il compito di creare percorsi adeguati alle possibilità dello studente;</a:t>
            </a:r>
          </a:p>
          <a:p>
            <a:pPr lvl="0"/>
            <a:r>
              <a:rPr lang="it-IT" sz="2400" b="1" dirty="0">
                <a:solidFill>
                  <a:schemeClr val="tx1"/>
                </a:solidFill>
              </a:rPr>
              <a:t>i percorsi didattici saranno progettati per unità di apprendimento interdisciplinare </a:t>
            </a:r>
            <a:r>
              <a:rPr lang="it-IT" sz="2400" dirty="0">
                <a:solidFill>
                  <a:schemeClr val="tx1"/>
                </a:solidFill>
              </a:rPr>
              <a:t>(</a:t>
            </a:r>
            <a:r>
              <a:rPr lang="it-IT" sz="2400" dirty="0">
                <a:solidFill>
                  <a:srgbClr val="FF0000"/>
                </a:solidFill>
              </a:rPr>
              <a:t>UDA</a:t>
            </a:r>
            <a:r>
              <a:rPr lang="it-IT" sz="2400" dirty="0">
                <a:solidFill>
                  <a:schemeClr val="tx1"/>
                </a:solidFill>
              </a:rPr>
              <a:t>);</a:t>
            </a:r>
          </a:p>
          <a:p>
            <a:pPr lvl="0"/>
            <a:r>
              <a:rPr lang="it-IT" sz="2400" dirty="0">
                <a:solidFill>
                  <a:schemeClr val="tx1"/>
                </a:solidFill>
              </a:rPr>
              <a:t>i quadri orari e i risultati di apprendimento del primo biennio e del triennio sono definiti per ciascun asse culturale, nel quale confluiscono una o più discipline</a:t>
            </a:r>
            <a:r>
              <a:rPr lang="it-IT" dirty="0">
                <a:solidFill>
                  <a:schemeClr val="tx1"/>
                </a:solidFill>
              </a:rPr>
              <a:t>.</a:t>
            </a:r>
          </a:p>
          <a:p>
            <a:r>
              <a:rPr lang="it-IT" dirty="0">
                <a:solidFill>
                  <a:schemeClr val="tx1"/>
                </a:solidFill>
              </a:rPr>
              <a:t> </a:t>
            </a:r>
          </a:p>
        </p:txBody>
      </p:sp>
    </p:spTree>
    <p:extLst>
      <p:ext uri="{BB962C8B-B14F-4D97-AF65-F5344CB8AC3E}">
        <p14:creationId xmlns:p14="http://schemas.microsoft.com/office/powerpoint/2010/main" val="185104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4B7CD308-D6B4-4BB9-B838-58F2AD8E4FB9}"/>
              </a:ext>
            </a:extLst>
          </p:cNvPr>
          <p:cNvSpPr/>
          <p:nvPr/>
        </p:nvSpPr>
        <p:spPr>
          <a:xfrm>
            <a:off x="0" y="0"/>
            <a:ext cx="12192000"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u="sng" dirty="0">
                <a:solidFill>
                  <a:srgbClr val="FF0000"/>
                </a:solidFill>
              </a:rPr>
              <a:t>Simulazione</a:t>
            </a:r>
            <a:r>
              <a:rPr lang="it-IT" sz="2400" u="sng" dirty="0">
                <a:solidFill>
                  <a:schemeClr val="tx1"/>
                </a:solidFill>
              </a:rPr>
              <a:t> </a:t>
            </a:r>
            <a:r>
              <a:rPr lang="it-IT" sz="2400" dirty="0">
                <a:solidFill>
                  <a:schemeClr val="tx1"/>
                </a:solidFill>
              </a:rPr>
              <a:t>(metodo carattere laboratoriale): in questo caso vengono simulate situazioni concrete con cui interagire, in ambiente protetto, controllato e privo di rischi.</a:t>
            </a:r>
          </a:p>
          <a:p>
            <a:r>
              <a:rPr lang="it-IT" sz="2400" u="sng" dirty="0">
                <a:solidFill>
                  <a:srgbClr val="FF0000"/>
                </a:solidFill>
              </a:rPr>
              <a:t>Role </a:t>
            </a:r>
            <a:r>
              <a:rPr lang="it-IT" sz="2400" u="sng" dirty="0" err="1">
                <a:solidFill>
                  <a:srgbClr val="FF0000"/>
                </a:solidFill>
              </a:rPr>
              <a:t>playing</a:t>
            </a:r>
            <a:r>
              <a:rPr lang="it-IT" sz="2400" u="sng" dirty="0">
                <a:solidFill>
                  <a:schemeClr val="tx1"/>
                </a:solidFill>
              </a:rPr>
              <a:t>:</a:t>
            </a:r>
            <a:r>
              <a:rPr lang="it-IT" sz="2400" dirty="0">
                <a:solidFill>
                  <a:schemeClr val="tx1"/>
                </a:solidFill>
              </a:rPr>
              <a:t> si tratta di un particolare tipo di simulazione, nell’ambito del quale viene proposta agli studenti una situazione e loro interpretano in modo attivo un determinato ruolo.</a:t>
            </a:r>
          </a:p>
          <a:p>
            <a:r>
              <a:rPr lang="it-IT" sz="2400" dirty="0">
                <a:solidFill>
                  <a:srgbClr val="FF0000"/>
                </a:solidFill>
              </a:rPr>
              <a:t>Flipped classroom</a:t>
            </a:r>
            <a:r>
              <a:rPr lang="it-IT" sz="2400" dirty="0">
                <a:solidFill>
                  <a:schemeClr val="tx1"/>
                </a:solidFill>
              </a:rPr>
              <a:t>: si basa sull’affidamento agli allievi  dello studio preliminare di un argomento, guidato da materiali selezionati dal docente e  della sua successiva trattazione in classe da parte degli allievi, con eventuale risoluzione di problemi connessi che possono essere proposti dal docente o dagli stessi allievi. Salman Khan evidenzia che con tale metodo è lo studente che diventa protagonista responsabile del proprio processo di apprendimento.</a:t>
            </a:r>
          </a:p>
          <a:p>
            <a:r>
              <a:rPr lang="it-IT" sz="2400" u="sng" dirty="0">
                <a:solidFill>
                  <a:srgbClr val="FF0000"/>
                </a:solidFill>
              </a:rPr>
              <a:t>Apprendimento in situazione reale – alternanza scuola-lavoro</a:t>
            </a:r>
            <a:r>
              <a:rPr lang="it-IT" sz="2400" u="sng" dirty="0">
                <a:solidFill>
                  <a:schemeClr val="tx1"/>
                </a:solidFill>
              </a:rPr>
              <a:t>:</a:t>
            </a:r>
            <a:r>
              <a:rPr lang="it-IT" sz="2400" dirty="0">
                <a:solidFill>
                  <a:schemeClr val="tx1"/>
                </a:solidFill>
              </a:rPr>
              <a:t> nel percorso scolastico è il metodo di apprendimento induttivo per eccellenza. È un processo di apprendimento che si sviluppa in situazione reale e proprio per questo oltre ad avere un valore formativo ha una forte valenza educativa. I tutor devono stimolare gli studenti a osservare e analizzare il contesto di lavoro, a quali bisogni risponde una data attività, quali sono le relazioni formali e informali tra gli operatori; quali sono le relazioni che si devono realizzare con gli utenti, ecc. </a:t>
            </a:r>
          </a:p>
        </p:txBody>
      </p:sp>
    </p:spTree>
    <p:extLst>
      <p:ext uri="{BB962C8B-B14F-4D97-AF65-F5344CB8AC3E}">
        <p14:creationId xmlns:p14="http://schemas.microsoft.com/office/powerpoint/2010/main" val="257067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4578AF8-1C0A-4E13-B817-932C57C748A0}"/>
              </a:ext>
            </a:extLst>
          </p:cNvPr>
          <p:cNvSpPr/>
          <p:nvPr/>
        </p:nvSpPr>
        <p:spPr>
          <a:xfrm>
            <a:off x="0" y="0"/>
            <a:ext cx="12192000" cy="6858000"/>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000" dirty="0">
                <a:solidFill>
                  <a:schemeClr val="tx1"/>
                </a:solidFill>
              </a:rPr>
              <a:t>Le </a:t>
            </a:r>
            <a:r>
              <a:rPr lang="it-IT" sz="2000" b="1" dirty="0">
                <a:solidFill>
                  <a:schemeClr val="tx1"/>
                </a:solidFill>
              </a:rPr>
              <a:t>UDA </a:t>
            </a:r>
            <a:r>
              <a:rPr lang="it-IT" sz="2000" dirty="0">
                <a:solidFill>
                  <a:schemeClr val="tx1"/>
                </a:solidFill>
              </a:rPr>
              <a:t>sono la struttura di base dell’azione formativa e costituiscono occasioni di apprendimento che consentono all’allievo di entrare in </a:t>
            </a:r>
            <a:r>
              <a:rPr lang="it-IT" sz="2000" i="1" dirty="0">
                <a:solidFill>
                  <a:schemeClr val="tx1"/>
                </a:solidFill>
              </a:rPr>
              <a:t>un rapporto personale con il sapere, </a:t>
            </a:r>
            <a:r>
              <a:rPr lang="it-IT" sz="2000" dirty="0">
                <a:solidFill>
                  <a:schemeClr val="tx1"/>
                </a:solidFill>
              </a:rPr>
              <a:t>affrontando </a:t>
            </a:r>
            <a:r>
              <a:rPr lang="it-IT" sz="2000" i="1" dirty="0">
                <a:solidFill>
                  <a:schemeClr val="tx1"/>
                </a:solidFill>
              </a:rPr>
              <a:t>compiti che conducono a prodotti significativi per l’alunno e che costituiscono oggetto di valutazione attendibile.</a:t>
            </a:r>
            <a:r>
              <a:rPr lang="it-IT" sz="2000" dirty="0">
                <a:solidFill>
                  <a:schemeClr val="tx1"/>
                </a:solidFill>
              </a:rPr>
              <a:t> </a:t>
            </a:r>
          </a:p>
          <a:p>
            <a:pPr lvl="0"/>
            <a:r>
              <a:rPr lang="it-IT" sz="2000" dirty="0">
                <a:solidFill>
                  <a:schemeClr val="tx1"/>
                </a:solidFill>
              </a:rPr>
              <a:t>Prevedono </a:t>
            </a:r>
            <a:r>
              <a:rPr lang="it-IT" sz="2000" b="1" dirty="0">
                <a:solidFill>
                  <a:schemeClr val="tx1"/>
                </a:solidFill>
              </a:rPr>
              <a:t>compiti reali o simulati e i relativi prodotti</a:t>
            </a:r>
            <a:r>
              <a:rPr lang="it-IT" sz="2000" dirty="0">
                <a:solidFill>
                  <a:schemeClr val="tx1"/>
                </a:solidFill>
              </a:rPr>
              <a:t> che i destinatari sono chiamati a realizzare ed indicano le risorse (capacità, conoscenze, abilità) che l’alunno deve mobilitare per diventare competente. </a:t>
            </a:r>
          </a:p>
          <a:p>
            <a:pPr lvl="0"/>
            <a:endParaRPr lang="it-IT" sz="2000" dirty="0">
              <a:solidFill>
                <a:schemeClr val="tx1"/>
              </a:solidFill>
            </a:endParaRPr>
          </a:p>
          <a:p>
            <a:pPr lvl="0"/>
            <a:r>
              <a:rPr lang="it-IT" sz="2000" dirty="0">
                <a:solidFill>
                  <a:schemeClr val="tx1"/>
                </a:solidFill>
              </a:rPr>
              <a:t>Ogni </a:t>
            </a:r>
            <a:r>
              <a:rPr lang="it-IT" sz="2000" b="1" dirty="0">
                <a:solidFill>
                  <a:schemeClr val="tx1"/>
                </a:solidFill>
              </a:rPr>
              <a:t>UDA deve sempre mirare ad almeno una competenza tra quelle presenti nel repertorio di riferimento</a:t>
            </a:r>
            <a:r>
              <a:rPr lang="it-IT" sz="2000" dirty="0">
                <a:solidFill>
                  <a:schemeClr val="tx1"/>
                </a:solidFill>
              </a:rPr>
              <a:t>. Vi sono UDA straordinarie che qualificano il percorso che coinvolgono più discipline /assi, e UDA ordinarie, più brevi, relative a una sola disciplina o ad un’area di apprendimento.</a:t>
            </a:r>
          </a:p>
          <a:p>
            <a:pPr lvl="0"/>
            <a:r>
              <a:rPr lang="it-IT" sz="2000" dirty="0">
                <a:solidFill>
                  <a:schemeClr val="tx1"/>
                </a:solidFill>
              </a:rPr>
              <a:t> Nella progettazione per competenze è fondamentale l’attenzione che si pone a: </a:t>
            </a:r>
          </a:p>
          <a:p>
            <a:pPr marL="342900" lvl="0" indent="-342900">
              <a:buAutoNum type="arabicParenR"/>
            </a:pPr>
            <a:r>
              <a:rPr lang="it-IT" sz="2000" b="1" dirty="0">
                <a:solidFill>
                  <a:schemeClr val="tx1"/>
                </a:solidFill>
              </a:rPr>
              <a:t>mediatori didattici (uscite didattiche, esperimenti, mappe concettuali, strumenti multimediali, web 2.0 etc.); </a:t>
            </a:r>
          </a:p>
          <a:p>
            <a:pPr lvl="0"/>
            <a:r>
              <a:rPr lang="it-IT" sz="2000" b="1" dirty="0">
                <a:solidFill>
                  <a:schemeClr val="tx1"/>
                </a:solidFill>
              </a:rPr>
              <a:t>2) strategie attive (circle time, brain storming, studio di caso, simulazioni e giochi di ruolo).  </a:t>
            </a:r>
          </a:p>
          <a:p>
            <a:pPr lvl="0"/>
            <a:endParaRPr lang="it-IT" sz="2000" b="1" dirty="0">
              <a:solidFill>
                <a:schemeClr val="tx1"/>
              </a:solidFill>
            </a:endParaRPr>
          </a:p>
          <a:p>
            <a:pPr lvl="0"/>
            <a:r>
              <a:rPr lang="it-IT" sz="2000" dirty="0">
                <a:solidFill>
                  <a:schemeClr val="tx1"/>
                </a:solidFill>
              </a:rPr>
              <a:t>Essi offrono spazio di espressione a modi diversi di apprendere, integrano pensare e fare, favoriscono l’osservazione degli alunni e le diverse forme di intelligenza e gli stili di apprendimento. Sostengono la disponibilità al compito e la motivazione all’apprendimento, favoriscono specifici processi di pensiero, sollecitano l’attività riflessiva e metacognitiva, promuovono l’integrazione tra pari e con l’adulto e consentono un’elaborazione metodologicamente corretta del contenuto disciplinare.</a:t>
            </a:r>
          </a:p>
        </p:txBody>
      </p:sp>
    </p:spTree>
    <p:extLst>
      <p:ext uri="{BB962C8B-B14F-4D97-AF65-F5344CB8AC3E}">
        <p14:creationId xmlns:p14="http://schemas.microsoft.com/office/powerpoint/2010/main" val="219574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768A9A1-FFDF-408B-A6FB-12EFBCAA1CD2}"/>
              </a:ext>
            </a:extLst>
          </p:cNvPr>
          <p:cNvSpPr/>
          <p:nvPr/>
        </p:nvSpPr>
        <p:spPr>
          <a:xfrm>
            <a:off x="0" y="0"/>
            <a:ext cx="12191999" cy="6858000"/>
          </a:xfrm>
          <a:prstGeom prst="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Per poter realizzare un’unità didattica che valuti le competenze dell’alunno è necessario focalizzare l’attenzione su </a:t>
            </a:r>
            <a:r>
              <a:rPr lang="it-IT" b="1" dirty="0">
                <a:solidFill>
                  <a:schemeClr val="tx1"/>
                </a:solidFill>
              </a:rPr>
              <a:t>compiti autentici</a:t>
            </a:r>
            <a:r>
              <a:rPr lang="it-IT" dirty="0">
                <a:solidFill>
                  <a:schemeClr val="tx1"/>
                </a:solidFill>
              </a:rPr>
              <a:t> che richiedono l’attivazione di strategie cognitive e socio-emotive elevate, l’impiego attivo e personale del proprio “</a:t>
            </a:r>
            <a:r>
              <a:rPr lang="it-IT" b="1" dirty="0">
                <a:solidFill>
                  <a:schemeClr val="tx1"/>
                </a:solidFill>
              </a:rPr>
              <a:t>sapere</a:t>
            </a:r>
            <a:r>
              <a:rPr lang="it-IT" dirty="0">
                <a:solidFill>
                  <a:schemeClr val="tx1"/>
                </a:solidFill>
              </a:rPr>
              <a:t>” in attività significative ed impegnative. </a:t>
            </a:r>
          </a:p>
          <a:p>
            <a:r>
              <a:rPr lang="it-IT" dirty="0">
                <a:solidFill>
                  <a:schemeClr val="tx1"/>
                </a:solidFill>
              </a:rPr>
              <a:t>Riprendendo la definizione di </a:t>
            </a:r>
            <a:r>
              <a:rPr lang="it-IT" dirty="0" err="1">
                <a:solidFill>
                  <a:schemeClr val="tx1"/>
                </a:solidFill>
              </a:rPr>
              <a:t>Glatthorn</a:t>
            </a:r>
            <a:r>
              <a:rPr lang="it-IT" dirty="0">
                <a:solidFill>
                  <a:schemeClr val="tx1"/>
                </a:solidFill>
              </a:rPr>
              <a:t>, possiamo definire i compiti autentici “problemi complessi e aperti posti agli studenti come mezzo per dimostrare la padronanza di qualcosa” (</a:t>
            </a:r>
            <a:r>
              <a:rPr lang="it-IT" dirty="0" err="1">
                <a:solidFill>
                  <a:schemeClr val="tx1"/>
                </a:solidFill>
              </a:rPr>
              <a:t>Glatthorn</a:t>
            </a:r>
            <a:r>
              <a:rPr lang="it-IT" dirty="0">
                <a:solidFill>
                  <a:schemeClr val="tx1"/>
                </a:solidFill>
              </a:rPr>
              <a:t>, 1999).</a:t>
            </a:r>
          </a:p>
          <a:p>
            <a:r>
              <a:rPr lang="it-IT" dirty="0">
                <a:solidFill>
                  <a:schemeClr val="tx1"/>
                </a:solidFill>
              </a:rPr>
              <a:t> Mettere a punto prestazioni basate su un sapere autentico, dinamico, attivo, agganciato alla realtà, significativo diviene una condizione per strutturare un insieme di esperienze formative adatte allo sviluppo di tale sapere.</a:t>
            </a:r>
          </a:p>
          <a:p>
            <a:r>
              <a:rPr lang="it-IT" dirty="0">
                <a:solidFill>
                  <a:schemeClr val="tx1"/>
                </a:solidFill>
              </a:rPr>
              <a:t> Una trasformazione radicale anche delle modalità di valutazione, non più basate sulla riproduzione della conoscenza, cioè su un sapere artificioso, statico, passivo, avulso dalla realtà, avvertito come non significativo. </a:t>
            </a:r>
          </a:p>
          <a:p>
            <a:r>
              <a:rPr lang="it-IT" dirty="0">
                <a:solidFill>
                  <a:schemeClr val="tx1"/>
                </a:solidFill>
              </a:rPr>
              <a:t>Diventa, invece, necessario orientarsi verso una valutazione centrata su una comprensione profonda della conoscenza, ovvero su un’elaborazione attiva del sapere favorita da compiti autentici e stimolanti.</a:t>
            </a:r>
          </a:p>
          <a:p>
            <a:r>
              <a:rPr lang="it-IT" dirty="0">
                <a:solidFill>
                  <a:schemeClr val="tx1"/>
                </a:solidFill>
              </a:rPr>
              <a:t> In questa direzione si muovono i “compiti autentici”, che mirano a sollecitare gli studenti all’impiego delle proprie conoscenze, abilità, disposizioni cognitive ed emotive per elaborare risposte a compiti significativi e agganciati a contesti reali.</a:t>
            </a:r>
          </a:p>
          <a:p>
            <a:r>
              <a:rPr lang="it-IT" dirty="0">
                <a:solidFill>
                  <a:schemeClr val="tx1"/>
                </a:solidFill>
              </a:rPr>
              <a:t> </a:t>
            </a:r>
            <a:r>
              <a:rPr lang="it-IT" b="1" dirty="0">
                <a:solidFill>
                  <a:schemeClr val="tx1"/>
                </a:solidFill>
              </a:rPr>
              <a:t>Le parole chiave</a:t>
            </a:r>
            <a:r>
              <a:rPr lang="it-IT" dirty="0">
                <a:solidFill>
                  <a:schemeClr val="tx1"/>
                </a:solidFill>
              </a:rPr>
              <a:t> del processo valutativo non sono “riconoscere”, “riprodurre”, “scegliere”, “rispondere”, bensì diventano “</a:t>
            </a:r>
            <a:r>
              <a:rPr lang="it-IT" b="1" dirty="0">
                <a:solidFill>
                  <a:schemeClr val="tx1"/>
                </a:solidFill>
              </a:rPr>
              <a:t>inventare”, “ricercare”, “applicare”, “rielaborare</a:t>
            </a:r>
            <a:r>
              <a:rPr lang="it-IT" dirty="0">
                <a:solidFill>
                  <a:schemeClr val="tx1"/>
                </a:solidFill>
              </a:rPr>
              <a:t>”. </a:t>
            </a:r>
          </a:p>
          <a:p>
            <a:r>
              <a:rPr lang="it-IT" dirty="0">
                <a:solidFill>
                  <a:schemeClr val="tx1"/>
                </a:solidFill>
              </a:rPr>
              <a:t>In sintesi un compito autentico dovrebbe rispondere a quattro fondamentali domande </a:t>
            </a:r>
          </a:p>
          <a:p>
            <a:r>
              <a:rPr lang="it-IT" dirty="0">
                <a:solidFill>
                  <a:schemeClr val="tx1"/>
                </a:solidFill>
              </a:rPr>
              <a:t>1.  </a:t>
            </a:r>
            <a:r>
              <a:rPr lang="it-IT" b="1" dirty="0">
                <a:solidFill>
                  <a:schemeClr val="tx1"/>
                </a:solidFill>
              </a:rPr>
              <a:t>Che cosa dovrebbero essere in grado di fare gli allievi?  </a:t>
            </a:r>
          </a:p>
          <a:p>
            <a:r>
              <a:rPr lang="it-IT" dirty="0">
                <a:solidFill>
                  <a:schemeClr val="tx1"/>
                </a:solidFill>
              </a:rPr>
              <a:t>2.  </a:t>
            </a:r>
            <a:r>
              <a:rPr lang="it-IT" b="1" dirty="0">
                <a:solidFill>
                  <a:schemeClr val="tx1"/>
                </a:solidFill>
              </a:rPr>
              <a:t>Quali sono i compiti di apprendimento affidabili per verificare se gli studenti hanno raggiunto questi obiettivi?  </a:t>
            </a:r>
          </a:p>
          <a:p>
            <a:r>
              <a:rPr lang="it-IT" dirty="0">
                <a:solidFill>
                  <a:schemeClr val="tx1"/>
                </a:solidFill>
              </a:rPr>
              <a:t>3.  </a:t>
            </a:r>
            <a:r>
              <a:rPr lang="it-IT" b="1" dirty="0">
                <a:solidFill>
                  <a:schemeClr val="tx1"/>
                </a:solidFill>
              </a:rPr>
              <a:t>Quali sono i criteri che permettono di identificare il loro grado di raggiungimento? </a:t>
            </a:r>
            <a:r>
              <a:rPr lang="it-IT" dirty="0">
                <a:solidFill>
                  <a:schemeClr val="tx1"/>
                </a:solidFill>
              </a:rPr>
              <a:t> </a:t>
            </a:r>
          </a:p>
          <a:p>
            <a:r>
              <a:rPr lang="it-IT" dirty="0">
                <a:solidFill>
                  <a:schemeClr val="tx1"/>
                </a:solidFill>
              </a:rPr>
              <a:t>4.  </a:t>
            </a:r>
            <a:r>
              <a:rPr lang="it-IT" b="1" dirty="0">
                <a:solidFill>
                  <a:schemeClr val="tx1"/>
                </a:solidFill>
              </a:rPr>
              <a:t>Come è possibile misurare e valutare le prestazioni?</a:t>
            </a:r>
          </a:p>
          <a:p>
            <a:r>
              <a:rPr lang="it-IT" b="1" dirty="0">
                <a:solidFill>
                  <a:schemeClr val="tx1"/>
                </a:solidFill>
              </a:rPr>
              <a:t> </a:t>
            </a:r>
          </a:p>
        </p:txBody>
      </p:sp>
    </p:spTree>
    <p:extLst>
      <p:ext uri="{BB962C8B-B14F-4D97-AF65-F5344CB8AC3E}">
        <p14:creationId xmlns:p14="http://schemas.microsoft.com/office/powerpoint/2010/main" val="419194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43BB36-E17F-46A6-9680-61DE99FE7566}"/>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xmlns="" id="{5037994F-C39C-4A4B-9FFF-A53FFD9AD071}"/>
              </a:ext>
            </a:extLst>
          </p:cNvPr>
          <p:cNvSpPr>
            <a:spLocks noGrp="1"/>
          </p:cNvSpPr>
          <p:nvPr>
            <p:ph idx="1"/>
          </p:nvPr>
        </p:nvSpPr>
        <p:spPr/>
        <p:txBody>
          <a:bodyPr/>
          <a:lstStyle/>
          <a:p>
            <a:r>
              <a:rPr lang="it-IT" dirty="0">
                <a:hlinkClick r:id="rId2"/>
              </a:rPr>
              <a:t>www.gazzettaufficiale.it/eli/id/</a:t>
            </a:r>
            <a:r>
              <a:rPr lang="it-IT" b="1" dirty="0">
                <a:hlinkClick r:id="rId2"/>
              </a:rPr>
              <a:t>2018</a:t>
            </a:r>
            <a:r>
              <a:rPr lang="it-IT" dirty="0">
                <a:hlinkClick r:id="rId2"/>
              </a:rPr>
              <a:t>/07/27/18G00117/sg</a:t>
            </a:r>
            <a:endParaRPr lang="it-IT" dirty="0"/>
          </a:p>
          <a:p>
            <a:r>
              <a:rPr lang="it-IT" dirty="0"/>
              <a:t>Consultare Allegato n.1</a:t>
            </a:r>
          </a:p>
          <a:p>
            <a:r>
              <a:rPr lang="it-IT" b="1" dirty="0"/>
              <a:t>DECRETO 24 maggio 2018, n. 92  </a:t>
            </a:r>
          </a:p>
          <a:p>
            <a:r>
              <a:rPr lang="it-IT" dirty="0"/>
              <a:t>Regolamento recante la disciplina dei profili di uscita degli indirizzi di studio dei percorsi di istruzione professionale, ai sensi dell'articolo 3, comma 3, del decreto legislativo 13 aprile 2017, n. 61, recante la revisione dei percorsi dell'istruzione professionale nel rispetto dell'articolo 117 della Costituzione, nonché raccordo con i percorsi dell'istruzione e formazione professionale, a norma dell'articolo 1, commi 180 e 181, lettera d), della legge 13 luglio 2015, n. 107. (18G00117)</a:t>
            </a:r>
          </a:p>
          <a:p>
            <a:r>
              <a:rPr lang="it-IT" dirty="0"/>
              <a:t>note: Entrata in vigore del provvedimento: 11/08/2018 </a:t>
            </a:r>
          </a:p>
          <a:p>
            <a:endParaRPr lang="it-IT" dirty="0"/>
          </a:p>
        </p:txBody>
      </p:sp>
    </p:spTree>
    <p:extLst>
      <p:ext uri="{BB962C8B-B14F-4D97-AF65-F5344CB8AC3E}">
        <p14:creationId xmlns:p14="http://schemas.microsoft.com/office/powerpoint/2010/main" val="143265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0EFB3E-0737-476A-9DC9-18E4109B0D2B}"/>
              </a:ext>
            </a:extLst>
          </p:cNvPr>
          <p:cNvSpPr>
            <a:spLocks noGrp="1"/>
          </p:cNvSpPr>
          <p:nvPr>
            <p:ph type="title"/>
          </p:nvPr>
        </p:nvSpPr>
        <p:spPr/>
        <p:txBody>
          <a:bodyPr/>
          <a:lstStyle/>
          <a:p>
            <a:r>
              <a:rPr lang="it-IT" dirty="0"/>
              <a:t>Bibliografia</a:t>
            </a:r>
            <a:br>
              <a:rPr lang="it-IT" dirty="0"/>
            </a:br>
            <a:endParaRPr lang="it-IT" dirty="0"/>
          </a:p>
        </p:txBody>
      </p:sp>
      <p:sp>
        <p:nvSpPr>
          <p:cNvPr id="3" name="Segnaposto contenuto 2">
            <a:extLst>
              <a:ext uri="{FF2B5EF4-FFF2-40B4-BE49-F238E27FC236}">
                <a16:creationId xmlns:a16="http://schemas.microsoft.com/office/drawing/2014/main" xmlns="" id="{59611A54-E420-4A74-BBEE-C7BB7F4ACB3A}"/>
              </a:ext>
            </a:extLst>
          </p:cNvPr>
          <p:cNvSpPr>
            <a:spLocks noGrp="1"/>
          </p:cNvSpPr>
          <p:nvPr>
            <p:ph idx="1"/>
          </p:nvPr>
        </p:nvSpPr>
        <p:spPr>
          <a:xfrm>
            <a:off x="4048021" y="193965"/>
            <a:ext cx="7315200" cy="5886796"/>
          </a:xfrm>
        </p:spPr>
        <p:txBody>
          <a:bodyPr>
            <a:normAutofit/>
          </a:bodyPr>
          <a:lstStyle/>
          <a:p>
            <a:pPr lvl="0"/>
            <a:r>
              <a:rPr lang="it-IT" sz="1100" dirty="0"/>
              <a:t>Alberto f, De Toni e Stefano De Marchi “Scuole auto-organizzate – verso ambienti di apprendimento innovativi”. Ed Rizzoli 2018</a:t>
            </a:r>
          </a:p>
          <a:p>
            <a:pPr lvl="0"/>
            <a:r>
              <a:rPr lang="it-IT" sz="1100" dirty="0"/>
              <a:t>AA.VV “L’apprendimento dalla parte degli alunni” Ed. </a:t>
            </a:r>
            <a:r>
              <a:rPr lang="it-IT" sz="1100" dirty="0" err="1"/>
              <a:t>Erickson</a:t>
            </a:r>
            <a:r>
              <a:rPr lang="it-IT" sz="1100" dirty="0"/>
              <a:t>  2001</a:t>
            </a:r>
          </a:p>
          <a:p>
            <a:pPr lvl="0"/>
            <a:r>
              <a:rPr lang="it-IT" sz="1100" dirty="0"/>
              <a:t>M. </a:t>
            </a:r>
            <a:r>
              <a:rPr lang="it-IT" sz="1100" dirty="0" err="1"/>
              <a:t>Altet</a:t>
            </a:r>
            <a:r>
              <a:rPr lang="it-IT" sz="1100" dirty="0"/>
              <a:t>, Le pedagogie dell’apprendimento, Roma, Armando, 2000.</a:t>
            </a:r>
          </a:p>
          <a:p>
            <a:pPr lvl="0"/>
            <a:r>
              <a:rPr lang="it-IT" sz="1100" dirty="0"/>
              <a:t>V. Garcia </a:t>
            </a:r>
            <a:r>
              <a:rPr lang="it-IT" sz="1100" dirty="0" err="1"/>
              <a:t>Hoz</a:t>
            </a:r>
            <a:r>
              <a:rPr lang="it-IT" sz="1100" dirty="0"/>
              <a:t>, Educazione personalizzata, Firenze, Le </a:t>
            </a:r>
            <a:r>
              <a:rPr lang="it-IT" sz="1100" dirty="0" err="1"/>
              <a:t>Monnier</a:t>
            </a:r>
            <a:r>
              <a:rPr lang="it-IT" sz="1100" dirty="0"/>
              <a:t>, 1981.</a:t>
            </a:r>
          </a:p>
          <a:p>
            <a:pPr lvl="0"/>
            <a:r>
              <a:rPr lang="it-IT" sz="1100" dirty="0"/>
              <a:t>V. Garcia </a:t>
            </a:r>
            <a:r>
              <a:rPr lang="it-IT" sz="1100" dirty="0" err="1"/>
              <a:t>Hoz</a:t>
            </a:r>
            <a:r>
              <a:rPr lang="it-IT" sz="1100" dirty="0"/>
              <a:t> et </a:t>
            </a:r>
            <a:r>
              <a:rPr lang="it-IT" sz="1100" dirty="0" err="1"/>
              <a:t>alii</a:t>
            </a:r>
            <a:r>
              <a:rPr lang="it-IT" sz="1100" dirty="0"/>
              <a:t>, Dal fine agli obiettivi dell’educazione personalizzata, Palermo, Palumbo, 1997.</a:t>
            </a:r>
          </a:p>
          <a:p>
            <a:pPr lvl="0"/>
            <a:r>
              <a:rPr lang="it-IT" sz="1100" dirty="0"/>
              <a:t>L. Milani, Competenza pedagogica e progettualità educativa, Brescia, La Scuola, 2000.</a:t>
            </a:r>
          </a:p>
          <a:p>
            <a:pPr lvl="0"/>
            <a:r>
              <a:rPr lang="it-IT" sz="1100" dirty="0"/>
              <a:t>C. Montedoro (a cura di), La personalizzazione dei percorsi di apprendimento e di insegnamento, Milano, Angeli, 2001.</a:t>
            </a:r>
          </a:p>
          <a:p>
            <a:pPr lvl="0"/>
            <a:r>
              <a:rPr lang="it-IT" sz="1100" dirty="0"/>
              <a:t>“Personalizzare l’apprendimento nel contesto classe”. Rapporto di ricerca del progetto RED 10  a cura di Maurizio Gentile, Francesco Pisanu e Silvia </a:t>
            </a:r>
            <a:r>
              <a:rPr lang="it-IT" sz="1100" dirty="0" err="1"/>
              <a:t>Tabarelli</a:t>
            </a:r>
            <a:endParaRPr lang="it-IT" sz="1100" dirty="0"/>
          </a:p>
          <a:p>
            <a:pPr lvl="0"/>
            <a:r>
              <a:rPr lang="it-IT" sz="1100" dirty="0"/>
              <a:t>Renato </a:t>
            </a:r>
            <a:r>
              <a:rPr lang="it-IT" sz="1100" dirty="0" err="1"/>
              <a:t>Chiosso</a:t>
            </a:r>
            <a:r>
              <a:rPr lang="it-IT" sz="1100" dirty="0"/>
              <a:t> “La personalizzazione dell’insegnamento” 2005. </a:t>
            </a:r>
          </a:p>
          <a:p>
            <a:pPr lvl="0"/>
            <a:r>
              <a:rPr lang="it-IT" sz="1100" dirty="0"/>
              <a:t>Edgard </a:t>
            </a:r>
            <a:r>
              <a:rPr lang="it-IT" sz="1100" dirty="0" err="1"/>
              <a:t>Morin</a:t>
            </a:r>
            <a:r>
              <a:rPr lang="it-IT" sz="1100" dirty="0"/>
              <a:t> “La testa ben fatta” Cortina Raffaello Editore 1999</a:t>
            </a:r>
          </a:p>
          <a:p>
            <a:pPr lvl="0"/>
            <a:r>
              <a:rPr lang="it-IT" sz="1100" dirty="0"/>
              <a:t>Claudio </a:t>
            </a:r>
            <a:r>
              <a:rPr lang="it-IT" sz="1100" dirty="0" err="1"/>
              <a:t>Lemoine</a:t>
            </a:r>
            <a:r>
              <a:rPr lang="it-IT" sz="1100" dirty="0"/>
              <a:t> -Risorse per il bilancio delle competenze- ed. franco angeli  2018</a:t>
            </a:r>
          </a:p>
          <a:p>
            <a:pPr lvl="0"/>
            <a:r>
              <a:rPr lang="it-IT" sz="1100" dirty="0"/>
              <a:t>Test a cura di  </a:t>
            </a:r>
            <a:r>
              <a:rPr lang="it-IT" sz="1000" b="1" dirty="0"/>
              <a:t>Loredana Sereno, Isabella Gigante, Vito </a:t>
            </a:r>
            <a:r>
              <a:rPr lang="it-IT" sz="1000" b="1" dirty="0" err="1"/>
              <a:t>Pappalepore</a:t>
            </a:r>
            <a:r>
              <a:rPr lang="it-IT" sz="1000" b="1" dirty="0"/>
              <a:t> </a:t>
            </a:r>
            <a:endParaRPr lang="it-IT" sz="1000" dirty="0"/>
          </a:p>
          <a:p>
            <a:r>
              <a:rPr lang="it-IT" sz="1100" dirty="0"/>
              <a:t> Scheda PFI a cura dei formatori Rete Nazionale Servizi </a:t>
            </a:r>
            <a:r>
              <a:rPr lang="it-IT" sz="1100"/>
              <a:t>sanitari assistenza </a:t>
            </a:r>
            <a:r>
              <a:rPr lang="it-IT" sz="1100" dirty="0"/>
              <a:t>sociale </a:t>
            </a:r>
          </a:p>
          <a:p>
            <a:r>
              <a:rPr lang="it-IT" sz="1100" dirty="0"/>
              <a:t>Schede tutoraggio di classe Rita </a:t>
            </a:r>
            <a:r>
              <a:rPr lang="it-IT" sz="1100" dirty="0" err="1"/>
              <a:t>Gusberti</a:t>
            </a:r>
            <a:endParaRPr lang="it-IT" sz="1100" dirty="0"/>
          </a:p>
          <a:p>
            <a:endParaRPr lang="it-IT" sz="1100" dirty="0"/>
          </a:p>
          <a:p>
            <a:endParaRPr lang="it-IT" sz="1100" dirty="0"/>
          </a:p>
          <a:p>
            <a:endParaRPr lang="it-IT" sz="1100" dirty="0"/>
          </a:p>
          <a:p>
            <a:pPr marL="0" indent="0">
              <a:buNone/>
            </a:pPr>
            <a:endParaRPr lang="it-IT" dirty="0"/>
          </a:p>
        </p:txBody>
      </p:sp>
      <p:sp>
        <p:nvSpPr>
          <p:cNvPr id="4" name="Segnaposto testo 3">
            <a:extLst>
              <a:ext uri="{FF2B5EF4-FFF2-40B4-BE49-F238E27FC236}">
                <a16:creationId xmlns:a16="http://schemas.microsoft.com/office/drawing/2014/main" xmlns="" id="{F9DA00B3-4B2C-4D84-8A74-6D4208EEC6F8}"/>
              </a:ext>
            </a:extLst>
          </p:cNvPr>
          <p:cNvSpPr>
            <a:spLocks noGrp="1"/>
          </p:cNvSpPr>
          <p:nvPr>
            <p:ph type="body" sz="half" idx="2"/>
          </p:nvPr>
        </p:nvSpPr>
        <p:spPr/>
        <p:txBody>
          <a:bodyPr>
            <a:normAutofit/>
          </a:bodyPr>
          <a:lstStyle/>
          <a:p>
            <a:endParaRPr lang="it-IT" sz="3200" dirty="0"/>
          </a:p>
        </p:txBody>
      </p:sp>
    </p:spTree>
    <p:extLst>
      <p:ext uri="{BB962C8B-B14F-4D97-AF65-F5344CB8AC3E}">
        <p14:creationId xmlns:p14="http://schemas.microsoft.com/office/powerpoint/2010/main" val="1606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D5C74F-5FB4-43A7-9B1B-87D7760B241C}"/>
              </a:ext>
            </a:extLst>
          </p:cNvPr>
          <p:cNvSpPr>
            <a:spLocks noGrp="1"/>
          </p:cNvSpPr>
          <p:nvPr>
            <p:ph type="title"/>
          </p:nvPr>
        </p:nvSpPr>
        <p:spPr/>
        <p:txBody>
          <a:bodyPr>
            <a:normAutofit fontScale="90000"/>
          </a:bodyPr>
          <a:lstStyle/>
          <a:p>
            <a:r>
              <a:rPr lang="it-IT" dirty="0"/>
              <a:t>Webinar 'Il punto sulla riforma dei professionali' con Arduino </a:t>
            </a:r>
            <a:r>
              <a:rPr lang="it-IT" dirty="0" err="1"/>
              <a:t>Salatin</a:t>
            </a:r>
            <a:endParaRPr lang="it-IT" dirty="0"/>
          </a:p>
        </p:txBody>
      </p:sp>
      <p:sp>
        <p:nvSpPr>
          <p:cNvPr id="3" name="Segnaposto testo 2">
            <a:extLst>
              <a:ext uri="{FF2B5EF4-FFF2-40B4-BE49-F238E27FC236}">
                <a16:creationId xmlns:a16="http://schemas.microsoft.com/office/drawing/2014/main" xmlns="" id="{3E698506-3922-453A-9332-D42847879B9A}"/>
              </a:ext>
            </a:extLst>
          </p:cNvPr>
          <p:cNvSpPr>
            <a:spLocks noGrp="1"/>
          </p:cNvSpPr>
          <p:nvPr>
            <p:ph type="body" idx="1"/>
          </p:nvPr>
        </p:nvSpPr>
        <p:spPr/>
        <p:txBody>
          <a:bodyPr/>
          <a:lstStyle/>
          <a:p>
            <a:r>
              <a:rPr lang="it-IT" dirty="0">
                <a:hlinkClick r:id="rId2"/>
              </a:rPr>
              <a:t>https://youtu.be/N_vEoUHZlMg</a:t>
            </a:r>
            <a:endParaRPr lang="it-IT" dirty="0"/>
          </a:p>
          <a:p>
            <a:endParaRPr lang="it-IT" dirty="0"/>
          </a:p>
          <a:p>
            <a:endParaRPr lang="it-IT" dirty="0"/>
          </a:p>
        </p:txBody>
      </p:sp>
    </p:spTree>
    <p:extLst>
      <p:ext uri="{BB962C8B-B14F-4D97-AF65-F5344CB8AC3E}">
        <p14:creationId xmlns:p14="http://schemas.microsoft.com/office/powerpoint/2010/main" val="402737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751E9F0-1CCA-4961-96EA-A46B74B2A20F}"/>
              </a:ext>
            </a:extLst>
          </p:cNvPr>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rPr>
              <a:t>Quali sono i passaggi importanti della riforma?</a:t>
            </a:r>
            <a:endParaRPr lang="it-IT" sz="2800" dirty="0">
              <a:solidFill>
                <a:schemeClr val="tx1"/>
              </a:solidFill>
            </a:endParaRPr>
          </a:p>
          <a:p>
            <a:r>
              <a:rPr lang="it-IT" sz="2400" b="1" dirty="0">
                <a:solidFill>
                  <a:schemeClr val="tx1"/>
                </a:solidFill>
              </a:rPr>
              <a:t> </a:t>
            </a:r>
            <a:endParaRPr lang="it-IT" sz="2400" dirty="0">
              <a:solidFill>
                <a:schemeClr val="tx1"/>
              </a:solidFill>
            </a:endParaRPr>
          </a:p>
          <a:p>
            <a:pPr lvl="0"/>
            <a:r>
              <a:rPr lang="it-IT" sz="2400" dirty="0">
                <a:solidFill>
                  <a:schemeClr val="tx1"/>
                </a:solidFill>
              </a:rPr>
              <a:t>Il </a:t>
            </a:r>
            <a:r>
              <a:rPr lang="it-IT" sz="2400" b="1" dirty="0">
                <a:solidFill>
                  <a:schemeClr val="tx1"/>
                </a:solidFill>
              </a:rPr>
              <a:t>Piano Formativo Individuale</a:t>
            </a:r>
            <a:r>
              <a:rPr lang="it-IT" sz="2400" dirty="0">
                <a:solidFill>
                  <a:schemeClr val="tx1"/>
                </a:solidFill>
              </a:rPr>
              <a:t> (PFI) è lo strumento che serve allo studente a guidare il proprio percorso attraverso i criteri della libera scelta, della riflessione e dell’assunzione delle proprie responsabilità.</a:t>
            </a:r>
          </a:p>
          <a:p>
            <a:pPr lvl="0"/>
            <a:r>
              <a:rPr lang="it-IT" sz="2400" dirty="0">
                <a:solidFill>
                  <a:schemeClr val="tx1"/>
                </a:solidFill>
              </a:rPr>
              <a:t> Il </a:t>
            </a:r>
            <a:r>
              <a:rPr lang="it-IT" sz="2400" b="1" dirty="0">
                <a:solidFill>
                  <a:schemeClr val="tx1"/>
                </a:solidFill>
              </a:rPr>
              <a:t>PFI </a:t>
            </a:r>
            <a:r>
              <a:rPr lang="it-IT" sz="2400" dirty="0">
                <a:solidFill>
                  <a:schemeClr val="tx1"/>
                </a:solidFill>
              </a:rPr>
              <a:t>è di fatto un piano degli studi elaborato dallo studente all’inizio del percorso con l’aiuto del </a:t>
            </a:r>
            <a:r>
              <a:rPr lang="it-IT" sz="2400" b="1" dirty="0">
                <a:solidFill>
                  <a:schemeClr val="tx1"/>
                </a:solidFill>
              </a:rPr>
              <a:t>tutor</a:t>
            </a:r>
            <a:r>
              <a:rPr lang="it-IT" sz="2400" dirty="0">
                <a:solidFill>
                  <a:schemeClr val="tx1"/>
                </a:solidFill>
              </a:rPr>
              <a:t> e modificato progressivamente dall’alunno lungo il percorso a seconda delle proprie scelte</a:t>
            </a:r>
            <a:r>
              <a:rPr lang="it-IT" sz="2400" i="1" dirty="0">
                <a:solidFill>
                  <a:schemeClr val="tx1"/>
                </a:solidFill>
              </a:rPr>
              <a:t>. </a:t>
            </a:r>
          </a:p>
          <a:p>
            <a:pPr lvl="0"/>
            <a:r>
              <a:rPr lang="it-IT" sz="2400" dirty="0">
                <a:solidFill>
                  <a:schemeClr val="tx1"/>
                </a:solidFill>
              </a:rPr>
              <a:t>Il C. d. C entro il </a:t>
            </a:r>
            <a:r>
              <a:rPr lang="it-IT" sz="2400" b="1" dirty="0">
                <a:solidFill>
                  <a:srgbClr val="FF0000"/>
                </a:solidFill>
              </a:rPr>
              <a:t>31 gennaio </a:t>
            </a:r>
            <a:r>
              <a:rPr lang="it-IT" sz="2400" dirty="0">
                <a:solidFill>
                  <a:schemeClr val="tx1"/>
                </a:solidFill>
              </a:rPr>
              <a:t>del primo anno di frequenza redige per ciascuna studentessa e per ciascuno studente il </a:t>
            </a:r>
            <a:r>
              <a:rPr lang="it-IT" sz="2400" dirty="0">
                <a:solidFill>
                  <a:srgbClr val="FF0000"/>
                </a:solidFill>
              </a:rPr>
              <a:t>PFI.</a:t>
            </a:r>
            <a:r>
              <a:rPr lang="it-IT" sz="2400" dirty="0">
                <a:solidFill>
                  <a:schemeClr val="tx1"/>
                </a:solidFill>
              </a:rPr>
              <a:t> </a:t>
            </a:r>
          </a:p>
          <a:p>
            <a:pPr lvl="0"/>
            <a:r>
              <a:rPr lang="it-IT" sz="2400" dirty="0">
                <a:solidFill>
                  <a:schemeClr val="tx1"/>
                </a:solidFill>
              </a:rPr>
              <a:t>Il dirigente scolastico, sentito il consiglio di classe, individua, all’interno di quest’ultimo, i docenti che assumono la funzione di </a:t>
            </a:r>
            <a:r>
              <a:rPr lang="it-IT" sz="2400" b="1" dirty="0">
                <a:solidFill>
                  <a:schemeClr val="tx1"/>
                </a:solidFill>
              </a:rPr>
              <a:t>tutor </a:t>
            </a:r>
            <a:r>
              <a:rPr lang="it-IT" sz="2400" dirty="0">
                <a:solidFill>
                  <a:schemeClr val="tx1"/>
                </a:solidFill>
              </a:rPr>
              <a:t>per supportare gli studenti nell’attuazione e nello sviluppo del PFI. </a:t>
            </a:r>
            <a:endParaRPr lang="it-IT" sz="2400" b="1" dirty="0">
              <a:solidFill>
                <a:schemeClr val="tx1"/>
              </a:solidFill>
            </a:endParaRPr>
          </a:p>
        </p:txBody>
      </p:sp>
    </p:spTree>
    <p:extLst>
      <p:ext uri="{BB962C8B-B14F-4D97-AF65-F5344CB8AC3E}">
        <p14:creationId xmlns:p14="http://schemas.microsoft.com/office/powerpoint/2010/main" val="123810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F56FFC1-2399-4DD5-AD01-2179FB77766B}"/>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600" b="1" dirty="0">
                <a:solidFill>
                  <a:schemeClr val="tx1"/>
                </a:solidFill>
              </a:rPr>
              <a:t>L’attività di tutoraggio è svolta dai docenti designati nell’ambito delle risorse disponibili presso l’istituzione scolastica. </a:t>
            </a:r>
          </a:p>
          <a:p>
            <a:r>
              <a:rPr lang="it-IT" sz="3600" dirty="0">
                <a:solidFill>
                  <a:schemeClr val="tx1"/>
                </a:solidFill>
              </a:rPr>
              <a:t>Il</a:t>
            </a:r>
            <a:r>
              <a:rPr lang="it-IT" sz="3600" b="1" dirty="0">
                <a:solidFill>
                  <a:schemeClr val="tx1"/>
                </a:solidFill>
              </a:rPr>
              <a:t> </a:t>
            </a:r>
            <a:r>
              <a:rPr lang="it-IT" sz="3600" b="1" dirty="0">
                <a:solidFill>
                  <a:srgbClr val="FF0000"/>
                </a:solidFill>
              </a:rPr>
              <a:t>tutor</a:t>
            </a:r>
            <a:r>
              <a:rPr lang="it-IT" sz="3600" b="1" dirty="0">
                <a:solidFill>
                  <a:schemeClr val="tx1"/>
                </a:solidFill>
              </a:rPr>
              <a:t> </a:t>
            </a:r>
            <a:r>
              <a:rPr lang="it-IT" sz="3600" dirty="0">
                <a:solidFill>
                  <a:schemeClr val="tx1"/>
                </a:solidFill>
              </a:rPr>
              <a:t>ricopre un ruolo cardine per l’attuazione del </a:t>
            </a:r>
            <a:r>
              <a:rPr lang="it-IT" sz="3600" b="1" dirty="0">
                <a:solidFill>
                  <a:schemeClr val="tx1"/>
                </a:solidFill>
              </a:rPr>
              <a:t>PFI </a:t>
            </a:r>
            <a:r>
              <a:rPr lang="it-IT" sz="3600" dirty="0">
                <a:solidFill>
                  <a:schemeClr val="tx1"/>
                </a:solidFill>
              </a:rPr>
              <a:t>e per il successo scolastico dell’alunno, infatti </a:t>
            </a:r>
            <a:r>
              <a:rPr lang="it-IT" sz="3600" b="1" dirty="0">
                <a:solidFill>
                  <a:schemeClr val="tx1"/>
                </a:solidFill>
              </a:rPr>
              <a:t>sulla base di tali rilevazioni il C. d. C. redigerà il piano formativo individuale e procederà alla realizzazione della personalizzazione dei percorsi.</a:t>
            </a:r>
            <a:endParaRPr lang="it-IT" sz="3600" dirty="0"/>
          </a:p>
        </p:txBody>
      </p:sp>
    </p:spTree>
    <p:extLst>
      <p:ext uri="{BB962C8B-B14F-4D97-AF65-F5344CB8AC3E}">
        <p14:creationId xmlns:p14="http://schemas.microsoft.com/office/powerpoint/2010/main" val="360041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7848E0C8-FDDB-4E23-92BE-5326636960A7}"/>
              </a:ext>
            </a:extLst>
          </p:cNvPr>
          <p:cNvSpPr/>
          <p:nvPr/>
        </p:nvSpPr>
        <p:spPr>
          <a:xfrm>
            <a:off x="1454727" y="628305"/>
            <a:ext cx="615141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t>Il tutor di classe</a:t>
            </a:r>
          </a:p>
        </p:txBody>
      </p:sp>
      <p:sp>
        <p:nvSpPr>
          <p:cNvPr id="3" name="Rettangolo 2">
            <a:extLst>
              <a:ext uri="{FF2B5EF4-FFF2-40B4-BE49-F238E27FC236}">
                <a16:creationId xmlns:a16="http://schemas.microsoft.com/office/drawing/2014/main" xmlns="" id="{0111804B-65B3-48AD-9122-334A7AFE9803}"/>
              </a:ext>
            </a:extLst>
          </p:cNvPr>
          <p:cNvSpPr/>
          <p:nvPr/>
        </p:nvSpPr>
        <p:spPr>
          <a:xfrm>
            <a:off x="872835" y="1967345"/>
            <a:ext cx="2840181" cy="4765964"/>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ttangolo 3">
            <a:extLst>
              <a:ext uri="{FF2B5EF4-FFF2-40B4-BE49-F238E27FC236}">
                <a16:creationId xmlns:a16="http://schemas.microsoft.com/office/drawing/2014/main" xmlns="" id="{DCF954C6-9BCF-43AD-B658-6655FB06E3D1}"/>
              </a:ext>
            </a:extLst>
          </p:cNvPr>
          <p:cNvSpPr/>
          <p:nvPr/>
        </p:nvSpPr>
        <p:spPr>
          <a:xfrm>
            <a:off x="4502727" y="1967345"/>
            <a:ext cx="2840182" cy="489065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xmlns="" id="{31E5000F-3C23-4C76-9F17-142FAD90E035}"/>
              </a:ext>
            </a:extLst>
          </p:cNvPr>
          <p:cNvSpPr/>
          <p:nvPr/>
        </p:nvSpPr>
        <p:spPr>
          <a:xfrm>
            <a:off x="9919855" y="178308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E3AE908A-D54B-4483-8A7E-9ABCB6F606E1}"/>
              </a:ext>
            </a:extLst>
          </p:cNvPr>
          <p:cNvSpPr/>
          <p:nvPr/>
        </p:nvSpPr>
        <p:spPr>
          <a:xfrm>
            <a:off x="8617527" y="2013064"/>
            <a:ext cx="3131127" cy="472024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con angoli arrotondati 6">
            <a:extLst>
              <a:ext uri="{FF2B5EF4-FFF2-40B4-BE49-F238E27FC236}">
                <a16:creationId xmlns:a16="http://schemas.microsoft.com/office/drawing/2014/main" xmlns="" id="{307B8796-0C4D-49F5-BECA-4D8D9B171F98}"/>
              </a:ext>
            </a:extLst>
          </p:cNvPr>
          <p:cNvSpPr/>
          <p:nvPr/>
        </p:nvSpPr>
        <p:spPr>
          <a:xfrm>
            <a:off x="1454727" y="1565564"/>
            <a:ext cx="145057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Chi è?</a:t>
            </a:r>
          </a:p>
        </p:txBody>
      </p:sp>
      <p:sp>
        <p:nvSpPr>
          <p:cNvPr id="8" name="Rettangolo con angoli arrotondati 7">
            <a:extLst>
              <a:ext uri="{FF2B5EF4-FFF2-40B4-BE49-F238E27FC236}">
                <a16:creationId xmlns:a16="http://schemas.microsoft.com/office/drawing/2014/main" xmlns="" id="{0523AC43-CDA6-4A19-B2BA-F9A153902EB9}"/>
              </a:ext>
            </a:extLst>
          </p:cNvPr>
          <p:cNvSpPr/>
          <p:nvPr/>
        </p:nvSpPr>
        <p:spPr>
          <a:xfrm>
            <a:off x="5500255" y="1565564"/>
            <a:ext cx="1267696" cy="356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Cosa fa?</a:t>
            </a:r>
          </a:p>
        </p:txBody>
      </p:sp>
      <p:sp>
        <p:nvSpPr>
          <p:cNvPr id="9" name="Rettangolo con angoli arrotondati 8">
            <a:extLst>
              <a:ext uri="{FF2B5EF4-FFF2-40B4-BE49-F238E27FC236}">
                <a16:creationId xmlns:a16="http://schemas.microsoft.com/office/drawing/2014/main" xmlns="" id="{7866D027-B659-441A-ABCA-13505503D6BA}"/>
              </a:ext>
            </a:extLst>
          </p:cNvPr>
          <p:cNvSpPr/>
          <p:nvPr/>
        </p:nvSpPr>
        <p:spPr>
          <a:xfrm>
            <a:off x="8769927" y="1565563"/>
            <a:ext cx="268778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 chi si relaziona</a:t>
            </a:r>
          </a:p>
        </p:txBody>
      </p:sp>
      <p:sp>
        <p:nvSpPr>
          <p:cNvPr id="11" name="CasellaDiTesto 10">
            <a:extLst>
              <a:ext uri="{FF2B5EF4-FFF2-40B4-BE49-F238E27FC236}">
                <a16:creationId xmlns:a16="http://schemas.microsoft.com/office/drawing/2014/main" xmlns="" id="{FF4B4BFE-22F2-4A7F-AD3E-FA50F7FED858}"/>
              </a:ext>
            </a:extLst>
          </p:cNvPr>
          <p:cNvSpPr txBox="1"/>
          <p:nvPr/>
        </p:nvSpPr>
        <p:spPr>
          <a:xfrm>
            <a:off x="872835" y="2150514"/>
            <a:ext cx="2660072" cy="4524315"/>
          </a:xfrm>
          <a:prstGeom prst="rect">
            <a:avLst/>
          </a:prstGeom>
          <a:noFill/>
        </p:spPr>
        <p:txBody>
          <a:bodyPr wrap="square" rtlCol="0">
            <a:spAutoFit/>
          </a:bodyPr>
          <a:lstStyle/>
          <a:p>
            <a:pPr marL="285750" indent="-285750">
              <a:buFont typeface="Arial" panose="020B0604020202020204" pitchFamily="34" charset="0"/>
              <a:buChar char="•"/>
            </a:pPr>
            <a:r>
              <a:rPr lang="it-IT" sz="1600" dirty="0"/>
              <a:t> Figura di riferimento, supporto, aiuto per un gruppo di studenti (max. 10)</a:t>
            </a:r>
          </a:p>
          <a:p>
            <a:pPr marL="285750" indent="-285750">
              <a:buFont typeface="Arial" panose="020B0604020202020204" pitchFamily="34" charset="0"/>
              <a:buChar char="•"/>
            </a:pPr>
            <a:r>
              <a:rPr lang="it-IT" sz="1600" dirty="0"/>
              <a:t>Docente della classe (A. T. I.) Insegnante con esperienza didattica, conoscenze di base e competenze professionali specifiche ( Docenti di sostegno )</a:t>
            </a:r>
          </a:p>
          <a:p>
            <a:pPr marL="285750" indent="-285750">
              <a:buFont typeface="Arial" panose="020B0604020202020204" pitchFamily="34" charset="0"/>
              <a:buChar char="•"/>
            </a:pPr>
            <a:r>
              <a:rPr lang="it-IT" sz="1600" dirty="0"/>
              <a:t> Capace di costruire relazioni significative all’interno del processo educativo e dei modelli di comportamento e di organizzazione del lavoro scolastico</a:t>
            </a:r>
          </a:p>
        </p:txBody>
      </p:sp>
      <p:sp>
        <p:nvSpPr>
          <p:cNvPr id="13" name="CasellaDiTesto 12">
            <a:extLst>
              <a:ext uri="{FF2B5EF4-FFF2-40B4-BE49-F238E27FC236}">
                <a16:creationId xmlns:a16="http://schemas.microsoft.com/office/drawing/2014/main" xmlns="" id="{1FBC3F98-45DA-45DC-9870-B5AC8CD9D109}"/>
              </a:ext>
            </a:extLst>
          </p:cNvPr>
          <p:cNvSpPr txBox="1"/>
          <p:nvPr/>
        </p:nvSpPr>
        <p:spPr>
          <a:xfrm>
            <a:off x="4509656" y="1942198"/>
            <a:ext cx="2687782" cy="4770537"/>
          </a:xfrm>
          <a:prstGeom prst="rect">
            <a:avLst/>
          </a:prstGeom>
          <a:noFill/>
        </p:spPr>
        <p:txBody>
          <a:bodyPr wrap="square" rtlCol="0">
            <a:spAutoFit/>
          </a:bodyPr>
          <a:lstStyle/>
          <a:p>
            <a:r>
              <a:rPr lang="it-IT" sz="1600" dirty="0"/>
              <a:t>Ascolta, capisce, interviene sui bisogni del ragazzo e lo aiuta a costruire e rafforzare l’autostima e la motivazione.  Accompagna il ragazzo nel percorso formativo e di costruzione della sua autostima.</a:t>
            </a:r>
          </a:p>
          <a:p>
            <a:r>
              <a:rPr lang="it-IT" sz="1600" dirty="0"/>
              <a:t>  Guida il ragazzo nel percorso di riorientamento.</a:t>
            </a:r>
          </a:p>
          <a:p>
            <a:r>
              <a:rPr lang="it-IT" sz="1600" dirty="0"/>
              <a:t> Individua e cerca di risolvere i problemi di apprendimento  e relazione di studenti in difficoltà.</a:t>
            </a:r>
          </a:p>
          <a:p>
            <a:r>
              <a:rPr lang="it-IT" sz="1600" dirty="0"/>
              <a:t> Fa da tramite fra alunni, docenti, genitori. </a:t>
            </a:r>
          </a:p>
          <a:p>
            <a:r>
              <a:rPr lang="it-IT" sz="1600" dirty="0"/>
              <a:t> Non sostituisce il Consiglio di classe ma si accompagna ad esso.</a:t>
            </a:r>
          </a:p>
        </p:txBody>
      </p:sp>
      <p:sp>
        <p:nvSpPr>
          <p:cNvPr id="14" name="CasellaDiTesto 13">
            <a:extLst>
              <a:ext uri="{FF2B5EF4-FFF2-40B4-BE49-F238E27FC236}">
                <a16:creationId xmlns:a16="http://schemas.microsoft.com/office/drawing/2014/main" xmlns="" id="{7BEB4A73-EDF0-41E4-A094-DCD01D0E8B19}"/>
              </a:ext>
            </a:extLst>
          </p:cNvPr>
          <p:cNvSpPr txBox="1"/>
          <p:nvPr/>
        </p:nvSpPr>
        <p:spPr>
          <a:xfrm>
            <a:off x="8617527" y="2046318"/>
            <a:ext cx="3114503" cy="2308324"/>
          </a:xfrm>
          <a:prstGeom prst="rect">
            <a:avLst/>
          </a:prstGeom>
          <a:noFill/>
        </p:spPr>
        <p:txBody>
          <a:bodyPr wrap="square" rtlCol="0">
            <a:spAutoFit/>
          </a:bodyPr>
          <a:lstStyle/>
          <a:p>
            <a:r>
              <a:rPr lang="it-IT" sz="1600" dirty="0"/>
              <a:t>Gruppo di studenti</a:t>
            </a:r>
          </a:p>
          <a:p>
            <a:r>
              <a:rPr lang="it-IT" sz="1600" dirty="0"/>
              <a:t>Singoli studenti </a:t>
            </a:r>
          </a:p>
          <a:p>
            <a:r>
              <a:rPr lang="it-IT" sz="1600" dirty="0"/>
              <a:t> Le famiglie </a:t>
            </a:r>
          </a:p>
          <a:p>
            <a:r>
              <a:rPr lang="it-IT" sz="1600" dirty="0"/>
              <a:t> Insegnanti con funzioni particolari Professionisti esterni che collaborano con la scuola (psicologo, ecc.) </a:t>
            </a:r>
          </a:p>
          <a:p>
            <a:r>
              <a:rPr lang="it-IT" sz="1600" dirty="0"/>
              <a:t>Dirigente scolastico </a:t>
            </a:r>
          </a:p>
          <a:p>
            <a:r>
              <a:rPr lang="it-IT" sz="1600" dirty="0"/>
              <a:t>Territorio </a:t>
            </a:r>
          </a:p>
        </p:txBody>
      </p:sp>
    </p:spTree>
    <p:extLst>
      <p:ext uri="{BB962C8B-B14F-4D97-AF65-F5344CB8AC3E}">
        <p14:creationId xmlns:p14="http://schemas.microsoft.com/office/powerpoint/2010/main" val="190105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7848E0C8-FDDB-4E23-92BE-5326636960A7}"/>
              </a:ext>
            </a:extLst>
          </p:cNvPr>
          <p:cNvSpPr/>
          <p:nvPr/>
        </p:nvSpPr>
        <p:spPr>
          <a:xfrm>
            <a:off x="1454727" y="628305"/>
            <a:ext cx="615141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t>Il Percorso del tutor di classe</a:t>
            </a:r>
          </a:p>
        </p:txBody>
      </p:sp>
      <p:sp>
        <p:nvSpPr>
          <p:cNvPr id="3" name="Rettangolo 2">
            <a:extLst>
              <a:ext uri="{FF2B5EF4-FFF2-40B4-BE49-F238E27FC236}">
                <a16:creationId xmlns:a16="http://schemas.microsoft.com/office/drawing/2014/main" xmlns="" id="{0111804B-65B3-48AD-9122-334A7AFE9803}"/>
              </a:ext>
            </a:extLst>
          </p:cNvPr>
          <p:cNvSpPr/>
          <p:nvPr/>
        </p:nvSpPr>
        <p:spPr>
          <a:xfrm>
            <a:off x="883230" y="1942198"/>
            <a:ext cx="2840181" cy="4765964"/>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ttangolo 3">
            <a:extLst>
              <a:ext uri="{FF2B5EF4-FFF2-40B4-BE49-F238E27FC236}">
                <a16:creationId xmlns:a16="http://schemas.microsoft.com/office/drawing/2014/main" xmlns="" id="{DCF954C6-9BCF-43AD-B658-6655FB06E3D1}"/>
              </a:ext>
            </a:extLst>
          </p:cNvPr>
          <p:cNvSpPr/>
          <p:nvPr/>
        </p:nvSpPr>
        <p:spPr>
          <a:xfrm>
            <a:off x="4502727" y="1967345"/>
            <a:ext cx="2840182" cy="489065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xmlns="" id="{31E5000F-3C23-4C76-9F17-142FAD90E035}"/>
              </a:ext>
            </a:extLst>
          </p:cNvPr>
          <p:cNvSpPr/>
          <p:nvPr/>
        </p:nvSpPr>
        <p:spPr>
          <a:xfrm>
            <a:off x="9919855" y="178308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E3AE908A-D54B-4483-8A7E-9ABCB6F606E1}"/>
              </a:ext>
            </a:extLst>
          </p:cNvPr>
          <p:cNvSpPr/>
          <p:nvPr/>
        </p:nvSpPr>
        <p:spPr>
          <a:xfrm>
            <a:off x="8617527" y="2013064"/>
            <a:ext cx="3131127" cy="472024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con angoli arrotondati 6">
            <a:extLst>
              <a:ext uri="{FF2B5EF4-FFF2-40B4-BE49-F238E27FC236}">
                <a16:creationId xmlns:a16="http://schemas.microsoft.com/office/drawing/2014/main" xmlns="" id="{307B8796-0C4D-49F5-BECA-4D8D9B171F98}"/>
              </a:ext>
            </a:extLst>
          </p:cNvPr>
          <p:cNvSpPr/>
          <p:nvPr/>
        </p:nvSpPr>
        <p:spPr>
          <a:xfrm>
            <a:off x="1454727" y="1565564"/>
            <a:ext cx="145057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Prima fase</a:t>
            </a:r>
          </a:p>
        </p:txBody>
      </p:sp>
      <p:sp>
        <p:nvSpPr>
          <p:cNvPr id="9" name="Rettangolo con angoli arrotondati 8">
            <a:extLst>
              <a:ext uri="{FF2B5EF4-FFF2-40B4-BE49-F238E27FC236}">
                <a16:creationId xmlns:a16="http://schemas.microsoft.com/office/drawing/2014/main" xmlns="" id="{7866D027-B659-441A-ABCA-13505503D6BA}"/>
              </a:ext>
            </a:extLst>
          </p:cNvPr>
          <p:cNvSpPr/>
          <p:nvPr/>
        </p:nvSpPr>
        <p:spPr>
          <a:xfrm>
            <a:off x="8769927" y="1565563"/>
            <a:ext cx="268778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Terza fase</a:t>
            </a:r>
          </a:p>
        </p:txBody>
      </p:sp>
      <p:sp>
        <p:nvSpPr>
          <p:cNvPr id="11" name="CasellaDiTesto 10">
            <a:extLst>
              <a:ext uri="{FF2B5EF4-FFF2-40B4-BE49-F238E27FC236}">
                <a16:creationId xmlns:a16="http://schemas.microsoft.com/office/drawing/2014/main" xmlns="" id="{FF4B4BFE-22F2-4A7F-AD3E-FA50F7FED858}"/>
              </a:ext>
            </a:extLst>
          </p:cNvPr>
          <p:cNvSpPr txBox="1"/>
          <p:nvPr/>
        </p:nvSpPr>
        <p:spPr>
          <a:xfrm>
            <a:off x="872835" y="2150514"/>
            <a:ext cx="2660072" cy="4493538"/>
          </a:xfrm>
          <a:prstGeom prst="rect">
            <a:avLst/>
          </a:prstGeom>
          <a:noFill/>
        </p:spPr>
        <p:txBody>
          <a:bodyPr wrap="square" rtlCol="0">
            <a:spAutoFit/>
          </a:bodyPr>
          <a:lstStyle/>
          <a:p>
            <a:pPr marL="285750" indent="-285750">
              <a:buFont typeface="Arial" panose="020B0604020202020204" pitchFamily="34" charset="0"/>
              <a:buChar char="•"/>
            </a:pPr>
            <a:r>
              <a:rPr lang="it-IT" dirty="0"/>
              <a:t>Viene assegnato il tutor al gruppo di alunni della classe sulla base di criteri individuati e condivisi in sede di riunione. </a:t>
            </a:r>
          </a:p>
          <a:p>
            <a:pPr marL="285750" indent="-285750">
              <a:buFont typeface="Arial" panose="020B0604020202020204" pitchFamily="34" charset="0"/>
              <a:buChar char="•"/>
            </a:pPr>
            <a:r>
              <a:rPr lang="it-IT" dirty="0"/>
              <a:t> Il coordinatore presenta alla classe i tutor e spiega il loro ruolo. </a:t>
            </a:r>
          </a:p>
          <a:p>
            <a:pPr marL="285750" indent="-285750">
              <a:buFont typeface="Arial" panose="020B0604020202020204" pitchFamily="34" charset="0"/>
              <a:buChar char="•"/>
            </a:pPr>
            <a:r>
              <a:rPr lang="it-IT" dirty="0"/>
              <a:t>Tutor , coordinatore ei docenti del Consiglio di classe esaminano la scheda di profilo in ingresso dello studente </a:t>
            </a:r>
            <a:r>
              <a:rPr lang="it-IT" sz="1600" dirty="0"/>
              <a:t>.</a:t>
            </a:r>
          </a:p>
        </p:txBody>
      </p:sp>
      <p:sp>
        <p:nvSpPr>
          <p:cNvPr id="13" name="CasellaDiTesto 12">
            <a:extLst>
              <a:ext uri="{FF2B5EF4-FFF2-40B4-BE49-F238E27FC236}">
                <a16:creationId xmlns:a16="http://schemas.microsoft.com/office/drawing/2014/main" xmlns="" id="{1FBC3F98-45DA-45DC-9870-B5AC8CD9D109}"/>
              </a:ext>
            </a:extLst>
          </p:cNvPr>
          <p:cNvSpPr txBox="1"/>
          <p:nvPr/>
        </p:nvSpPr>
        <p:spPr>
          <a:xfrm>
            <a:off x="4509656" y="1942198"/>
            <a:ext cx="2687782" cy="3785652"/>
          </a:xfrm>
          <a:prstGeom prst="rect">
            <a:avLst/>
          </a:prstGeom>
          <a:noFill/>
        </p:spPr>
        <p:txBody>
          <a:bodyPr wrap="square" rtlCol="0">
            <a:spAutoFit/>
          </a:bodyPr>
          <a:lstStyle/>
          <a:p>
            <a:r>
              <a:rPr lang="it-IT" sz="2000" dirty="0"/>
              <a:t>Il tutor:</a:t>
            </a:r>
          </a:p>
          <a:p>
            <a:r>
              <a:rPr lang="it-IT" sz="2000" dirty="0"/>
              <a:t> inizia i colloqui con lo studente </a:t>
            </a:r>
          </a:p>
          <a:p>
            <a:r>
              <a:rPr lang="it-IT" sz="2000" dirty="0"/>
              <a:t>analizza e discute con il ragazzo la scheda di profilo in ingresso</a:t>
            </a:r>
          </a:p>
          <a:p>
            <a:r>
              <a:rPr lang="it-IT" sz="2000" dirty="0"/>
              <a:t>individua gli obiettivi minimi della sua attività sulla base del profilo in ingresso del tutorato e dei primi colloqui; incontra i genitori</a:t>
            </a:r>
          </a:p>
        </p:txBody>
      </p:sp>
      <p:sp>
        <p:nvSpPr>
          <p:cNvPr id="14" name="CasellaDiTesto 13">
            <a:extLst>
              <a:ext uri="{FF2B5EF4-FFF2-40B4-BE49-F238E27FC236}">
                <a16:creationId xmlns:a16="http://schemas.microsoft.com/office/drawing/2014/main" xmlns="" id="{7BEB4A73-EDF0-41E4-A094-DCD01D0E8B19}"/>
              </a:ext>
            </a:extLst>
          </p:cNvPr>
          <p:cNvSpPr txBox="1"/>
          <p:nvPr/>
        </p:nvSpPr>
        <p:spPr>
          <a:xfrm>
            <a:off x="8617527" y="2046318"/>
            <a:ext cx="3114503" cy="3046988"/>
          </a:xfrm>
          <a:prstGeom prst="rect">
            <a:avLst/>
          </a:prstGeom>
          <a:noFill/>
        </p:spPr>
        <p:txBody>
          <a:bodyPr wrap="square" rtlCol="0">
            <a:spAutoFit/>
          </a:bodyPr>
          <a:lstStyle/>
          <a:p>
            <a:r>
              <a:rPr lang="it-IT" sz="2400" dirty="0"/>
              <a:t>Il tutor:</a:t>
            </a:r>
          </a:p>
          <a:p>
            <a:r>
              <a:rPr lang="it-IT" sz="2400" dirty="0"/>
              <a:t>compila la scheda di profilo in uscita dell’alunno (in collaborazione con il coordinatore e con il supporto del Consiglio di classe.</a:t>
            </a:r>
          </a:p>
        </p:txBody>
      </p:sp>
      <p:sp>
        <p:nvSpPr>
          <p:cNvPr id="10" name="Rettangolo con angoli arrotondati 9">
            <a:extLst>
              <a:ext uri="{FF2B5EF4-FFF2-40B4-BE49-F238E27FC236}">
                <a16:creationId xmlns:a16="http://schemas.microsoft.com/office/drawing/2014/main" xmlns="" id="{2A32590B-6181-4DD5-8F3B-E2E955D04207}"/>
              </a:ext>
            </a:extLst>
          </p:cNvPr>
          <p:cNvSpPr/>
          <p:nvPr/>
        </p:nvSpPr>
        <p:spPr>
          <a:xfrm>
            <a:off x="4765964" y="1440873"/>
            <a:ext cx="2161309" cy="50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Seconda fase</a:t>
            </a:r>
          </a:p>
        </p:txBody>
      </p:sp>
    </p:spTree>
    <p:extLst>
      <p:ext uri="{BB962C8B-B14F-4D97-AF65-F5344CB8AC3E}">
        <p14:creationId xmlns:p14="http://schemas.microsoft.com/office/powerpoint/2010/main" val="384644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xmlns="" id="{A0EA356E-D90C-456A-B28A-059929D5477D}"/>
              </a:ext>
            </a:extLst>
          </p:cNvPr>
          <p:cNvSpPr/>
          <p:nvPr/>
        </p:nvSpPr>
        <p:spPr>
          <a:xfrm>
            <a:off x="1205345" y="360218"/>
            <a:ext cx="5389419" cy="1163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t>IL PERCORSO</a:t>
            </a:r>
          </a:p>
        </p:txBody>
      </p:sp>
      <p:sp>
        <p:nvSpPr>
          <p:cNvPr id="3" name="Rettangolo con angoli arrotondati 2">
            <a:extLst>
              <a:ext uri="{FF2B5EF4-FFF2-40B4-BE49-F238E27FC236}">
                <a16:creationId xmlns:a16="http://schemas.microsoft.com/office/drawing/2014/main" xmlns="" id="{02603898-8AAF-466B-8546-1483A8D8FC6D}"/>
              </a:ext>
            </a:extLst>
          </p:cNvPr>
          <p:cNvSpPr/>
          <p:nvPr/>
        </p:nvSpPr>
        <p:spPr>
          <a:xfrm>
            <a:off x="1205345" y="3269673"/>
            <a:ext cx="3214255" cy="1011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PREVEDE</a:t>
            </a:r>
          </a:p>
        </p:txBody>
      </p:sp>
      <p:cxnSp>
        <p:nvCxnSpPr>
          <p:cNvPr id="5" name="Connettore 2 4">
            <a:extLst>
              <a:ext uri="{FF2B5EF4-FFF2-40B4-BE49-F238E27FC236}">
                <a16:creationId xmlns:a16="http://schemas.microsoft.com/office/drawing/2014/main" xmlns="" id="{7601D609-B0AC-4AAB-9D54-E0BA3BFB3373}"/>
              </a:ext>
            </a:extLst>
          </p:cNvPr>
          <p:cNvCxnSpPr>
            <a:cxnSpLocks/>
          </p:cNvCxnSpPr>
          <p:nvPr/>
        </p:nvCxnSpPr>
        <p:spPr>
          <a:xfrm flipV="1">
            <a:off x="5458691" y="2431475"/>
            <a:ext cx="1530927" cy="838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xmlns="" id="{D8BB78F6-B6A2-4926-84A6-40E886E23CF9}"/>
              </a:ext>
            </a:extLst>
          </p:cNvPr>
          <p:cNvCxnSpPr>
            <a:cxnSpLocks/>
          </p:cNvCxnSpPr>
          <p:nvPr/>
        </p:nvCxnSpPr>
        <p:spPr>
          <a:xfrm>
            <a:off x="5458691" y="3657600"/>
            <a:ext cx="18980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xmlns="" id="{320DB0C4-7875-43F2-B1BF-D6B43F9E393E}"/>
              </a:ext>
            </a:extLst>
          </p:cNvPr>
          <p:cNvCxnSpPr>
            <a:cxnSpLocks/>
          </p:cNvCxnSpPr>
          <p:nvPr/>
        </p:nvCxnSpPr>
        <p:spPr>
          <a:xfrm>
            <a:off x="5500254" y="4225636"/>
            <a:ext cx="1427019" cy="56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xmlns="" id="{D1D0B6AF-0C0E-4B20-B15C-444A816A61BF}"/>
              </a:ext>
            </a:extLst>
          </p:cNvPr>
          <p:cNvSpPr/>
          <p:nvPr/>
        </p:nvSpPr>
        <p:spPr>
          <a:xfrm>
            <a:off x="7703128" y="1427024"/>
            <a:ext cx="3477490" cy="67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Colloquio individuale </a:t>
            </a:r>
          </a:p>
          <a:p>
            <a:pPr algn="ctr"/>
            <a:r>
              <a:rPr lang="it-IT" dirty="0"/>
              <a:t>tutor - allievo </a:t>
            </a:r>
          </a:p>
        </p:txBody>
      </p:sp>
      <p:sp>
        <p:nvSpPr>
          <p:cNvPr id="14" name="Rettangolo 13">
            <a:extLst>
              <a:ext uri="{FF2B5EF4-FFF2-40B4-BE49-F238E27FC236}">
                <a16:creationId xmlns:a16="http://schemas.microsoft.com/office/drawing/2014/main" xmlns="" id="{576CF9DE-4EE8-4458-B95C-98BB31C75E16}"/>
              </a:ext>
            </a:extLst>
          </p:cNvPr>
          <p:cNvSpPr/>
          <p:nvPr/>
        </p:nvSpPr>
        <p:spPr>
          <a:xfrm>
            <a:off x="8007927" y="2978730"/>
            <a:ext cx="2881746" cy="67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Colloqui di gruppo</a:t>
            </a:r>
          </a:p>
          <a:p>
            <a:pPr algn="ctr"/>
            <a:r>
              <a:rPr lang="it-IT" dirty="0"/>
              <a:t>Tutor-allievi</a:t>
            </a:r>
          </a:p>
        </p:txBody>
      </p:sp>
      <p:sp>
        <p:nvSpPr>
          <p:cNvPr id="15" name="Rettangolo 14">
            <a:extLst>
              <a:ext uri="{FF2B5EF4-FFF2-40B4-BE49-F238E27FC236}">
                <a16:creationId xmlns:a16="http://schemas.microsoft.com/office/drawing/2014/main" xmlns="" id="{C372AF71-BFB0-440C-99ED-93A3D1E93322}"/>
              </a:ext>
            </a:extLst>
          </p:cNvPr>
          <p:cNvSpPr/>
          <p:nvPr/>
        </p:nvSpPr>
        <p:spPr>
          <a:xfrm>
            <a:off x="7883236" y="4281055"/>
            <a:ext cx="3477490" cy="67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Somministrazione test</a:t>
            </a:r>
          </a:p>
        </p:txBody>
      </p:sp>
      <p:cxnSp>
        <p:nvCxnSpPr>
          <p:cNvPr id="18" name="Connettore 2 17">
            <a:extLst>
              <a:ext uri="{FF2B5EF4-FFF2-40B4-BE49-F238E27FC236}">
                <a16:creationId xmlns:a16="http://schemas.microsoft.com/office/drawing/2014/main" xmlns="" id="{B24472AA-EFD1-45B8-B09A-13EDFA11C4A0}"/>
              </a:ext>
            </a:extLst>
          </p:cNvPr>
          <p:cNvCxnSpPr>
            <a:cxnSpLocks/>
          </p:cNvCxnSpPr>
          <p:nvPr/>
        </p:nvCxnSpPr>
        <p:spPr>
          <a:xfrm>
            <a:off x="5056909" y="5167745"/>
            <a:ext cx="1870364" cy="90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xmlns="" id="{ED67432A-2F1B-4C2E-83E3-09B0A9F3E3AB}"/>
              </a:ext>
            </a:extLst>
          </p:cNvPr>
          <p:cNvSpPr/>
          <p:nvPr/>
        </p:nvSpPr>
        <p:spPr>
          <a:xfrm>
            <a:off x="7703128" y="5583380"/>
            <a:ext cx="3865417" cy="90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Rilevazione dei dati per individuare competenze non formali e informali</a:t>
            </a:r>
          </a:p>
        </p:txBody>
      </p:sp>
    </p:spTree>
    <p:extLst>
      <p:ext uri="{BB962C8B-B14F-4D97-AF65-F5344CB8AC3E}">
        <p14:creationId xmlns:p14="http://schemas.microsoft.com/office/powerpoint/2010/main" val="323253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4005F9-AC75-45D0-A7EC-819DCC208116}"/>
              </a:ext>
            </a:extLst>
          </p:cNvPr>
          <p:cNvSpPr>
            <a:spLocks noGrp="1"/>
          </p:cNvSpPr>
          <p:nvPr>
            <p:ph type="title"/>
          </p:nvPr>
        </p:nvSpPr>
        <p:spPr/>
        <p:txBody>
          <a:bodyPr>
            <a:normAutofit fontScale="90000"/>
          </a:bodyPr>
          <a:lstStyle/>
          <a:p>
            <a:r>
              <a:rPr lang="it-IT" b="1" dirty="0">
                <a:solidFill>
                  <a:schemeClr val="tx1"/>
                </a:solidFill>
              </a:rPr>
              <a:t>Competenza:</a:t>
            </a:r>
            <a:br>
              <a:rPr lang="it-IT" b="1" dirty="0">
                <a:solidFill>
                  <a:schemeClr val="tx1"/>
                </a:solidFill>
              </a:rPr>
            </a:br>
            <a:r>
              <a:rPr lang="it-IT" b="1" i="1" dirty="0">
                <a:solidFill>
                  <a:schemeClr val="tx1"/>
                </a:solidFill>
              </a:rPr>
              <a:t>capacità di utilizzare conoscenze ed abilità acquisite nei contesti formali</a:t>
            </a:r>
            <a:r>
              <a:rPr lang="it-IT" i="1" dirty="0">
                <a:solidFill>
                  <a:schemeClr val="tx1"/>
                </a:solidFill>
              </a:rPr>
              <a:t> </a:t>
            </a:r>
            <a:r>
              <a:rPr lang="it-IT" dirty="0">
                <a:solidFill>
                  <a:schemeClr val="tx1"/>
                </a:solidFill>
              </a:rPr>
              <a:t>(studio scolastico ed universitario)</a:t>
            </a:r>
          </a:p>
        </p:txBody>
      </p:sp>
      <p:sp>
        <p:nvSpPr>
          <p:cNvPr id="3" name="Segnaposto contenuto 2">
            <a:extLst>
              <a:ext uri="{FF2B5EF4-FFF2-40B4-BE49-F238E27FC236}">
                <a16:creationId xmlns:a16="http://schemas.microsoft.com/office/drawing/2014/main" xmlns="" id="{599B49A8-7E2A-4D11-9BE3-2594D54EF3E9}"/>
              </a:ext>
            </a:extLst>
          </p:cNvPr>
          <p:cNvSpPr>
            <a:spLocks noGrp="1"/>
          </p:cNvSpPr>
          <p:nvPr>
            <p:ph sz="half" idx="1"/>
          </p:nvPr>
        </p:nvSpPr>
        <p:spPr>
          <a:solidFill>
            <a:schemeClr val="accent1">
              <a:lumMod val="60000"/>
              <a:lumOff val="40000"/>
            </a:schemeClr>
          </a:solidFill>
        </p:spPr>
        <p:txBody>
          <a:bodyPr>
            <a:normAutofit/>
          </a:bodyPr>
          <a:lstStyle/>
          <a:p>
            <a:r>
              <a:rPr lang="it-IT" i="1" dirty="0"/>
              <a:t>,</a:t>
            </a:r>
            <a:r>
              <a:rPr lang="it-IT" sz="2800" i="1" dirty="0"/>
              <a:t> </a:t>
            </a:r>
            <a:r>
              <a:rPr lang="it-IT" sz="2800" b="1" i="1" dirty="0"/>
              <a:t>Competenza non formale </a:t>
            </a:r>
            <a:r>
              <a:rPr lang="it-IT" sz="2800" b="1" dirty="0"/>
              <a:t>(</a:t>
            </a:r>
            <a:r>
              <a:rPr lang="it-IT" sz="2800" dirty="0"/>
              <a:t>ogni altro organismo che persegua scopi educativi e formativi come: volontariato, Servizio Civile Nazionale, privato sociale, imprese ed apprendistato)</a:t>
            </a:r>
            <a:r>
              <a:rPr lang="it-IT" sz="2800" i="1" dirty="0"/>
              <a:t> </a:t>
            </a:r>
            <a:r>
              <a:rPr lang="it-IT" sz="2800" b="1" i="1" dirty="0"/>
              <a:t>ed informale</a:t>
            </a:r>
            <a:r>
              <a:rPr lang="it-IT" sz="2800" dirty="0"/>
              <a:t>(qualunque esperienza durante l'arco della vita)</a:t>
            </a:r>
            <a:r>
              <a:rPr lang="it-IT" sz="2800" i="1" dirty="0"/>
              <a:t>"</a:t>
            </a:r>
            <a:r>
              <a:rPr lang="it-IT" sz="2800" dirty="0"/>
              <a:t>.</a:t>
            </a:r>
          </a:p>
        </p:txBody>
      </p:sp>
      <p:sp>
        <p:nvSpPr>
          <p:cNvPr id="4" name="Segnaposto contenuto 3">
            <a:extLst>
              <a:ext uri="{FF2B5EF4-FFF2-40B4-BE49-F238E27FC236}">
                <a16:creationId xmlns:a16="http://schemas.microsoft.com/office/drawing/2014/main" xmlns="" id="{8C6BDF60-5EE7-4ED4-A4C4-19B2887768DB}"/>
              </a:ext>
            </a:extLst>
          </p:cNvPr>
          <p:cNvSpPr>
            <a:spLocks noGrp="1"/>
          </p:cNvSpPr>
          <p:nvPr>
            <p:ph sz="half" idx="2"/>
          </p:nvPr>
        </p:nvSpPr>
        <p:spPr>
          <a:xfrm>
            <a:off x="7818120" y="2507673"/>
            <a:ext cx="3474720" cy="1801092"/>
          </a:xfrm>
          <a:solidFill>
            <a:schemeClr val="accent1">
              <a:lumMod val="20000"/>
              <a:lumOff val="80000"/>
            </a:schemeClr>
          </a:solidFill>
        </p:spPr>
        <p:txBody>
          <a:bodyPr>
            <a:normAutofit/>
          </a:bodyPr>
          <a:lstStyle/>
          <a:p>
            <a:r>
              <a:rPr lang="it-IT" sz="2400" i="1" dirty="0"/>
              <a:t>Competenza </a:t>
            </a:r>
            <a:r>
              <a:rPr lang="it-IT" sz="2400" b="1" i="1" dirty="0"/>
              <a:t>informale </a:t>
            </a:r>
            <a:r>
              <a:rPr lang="it-IT" sz="2400" dirty="0"/>
              <a:t>(qualunque esperienza durante l'arco della vita)</a:t>
            </a:r>
            <a:r>
              <a:rPr lang="it-IT" sz="2400" i="1" dirty="0"/>
              <a:t>"</a:t>
            </a:r>
            <a:r>
              <a:rPr lang="it-IT" sz="2400" dirty="0"/>
              <a:t>.</a:t>
            </a:r>
          </a:p>
        </p:txBody>
      </p:sp>
    </p:spTree>
    <p:extLst>
      <p:ext uri="{BB962C8B-B14F-4D97-AF65-F5344CB8AC3E}">
        <p14:creationId xmlns:p14="http://schemas.microsoft.com/office/powerpoint/2010/main" val="3431524392"/>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TM03457475[[fn=Cornice]]</Template>
  <TotalTime>815</TotalTime>
  <Words>2730</Words>
  <Application>Microsoft Office PowerPoint</Application>
  <PresentationFormat>Widescreen</PresentationFormat>
  <Paragraphs>192</Paragraphs>
  <Slides>24</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9" baseType="lpstr">
      <vt:lpstr>Arial</vt:lpstr>
      <vt:lpstr>Corbel</vt:lpstr>
      <vt:lpstr>Wingdings 2</vt:lpstr>
      <vt:lpstr>Cornice</vt:lpstr>
      <vt:lpstr>Oggetto shell Packager</vt:lpstr>
      <vt:lpstr>Informativa Riforma in atto D.lgs. 61/2017 </vt:lpstr>
      <vt:lpstr>Presentazione standard di PowerPoint</vt:lpstr>
      <vt:lpstr>Webinar 'Il punto sulla riforma dei professionali' con Arduino Salatin</vt:lpstr>
      <vt:lpstr>Presentazione standard di PowerPoint</vt:lpstr>
      <vt:lpstr>Presentazione standard di PowerPoint</vt:lpstr>
      <vt:lpstr>Presentazione standard di PowerPoint</vt:lpstr>
      <vt:lpstr>Presentazione standard di PowerPoint</vt:lpstr>
      <vt:lpstr>Presentazione standard di PowerPoint</vt:lpstr>
      <vt:lpstr>Competenza: capacità di utilizzare conoscenze ed abilità acquisite nei contesti formali (studio scolastico ed universitario)</vt:lpstr>
      <vt:lpstr>Che cos’è? E’ il momento centrale per la compilazione del PFI E’ caratterizzato dal vincolo di riservatezza nel rapporto tutor-tutorato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Bibliografia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Informativa Riforma in atto D.lgs. 61/2017</dc:title>
  <dc:creator>Loredana</dc:creator>
  <cp:lastModifiedBy>User</cp:lastModifiedBy>
  <cp:revision>48</cp:revision>
  <dcterms:created xsi:type="dcterms:W3CDTF">2018-12-08T11:14:28Z</dcterms:created>
  <dcterms:modified xsi:type="dcterms:W3CDTF">2019-01-17T08:27:25Z</dcterms:modified>
</cp:coreProperties>
</file>