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76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5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93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86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1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03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90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85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52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13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40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6617-0F1C-437A-86B9-D085B5FCFC37}" type="datetimeFigureOut">
              <a:rPr lang="it-IT" smtClean="0"/>
              <a:t>21/12/2018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DB9C-CCDB-4C4C-A33E-B3F462816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1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83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lgerian" pitchFamily="82" charset="0"/>
              </a:rPr>
              <a:t>LA PERSONALIZZAZIONE  NEI PERCORSI  FORMATIVI</a:t>
            </a:r>
            <a:endParaRPr lang="it-IT" b="1" dirty="0"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424936" cy="432048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>L’ Art.1 del decreto legislativo del 13 Aprile 2017 n°61 </a:t>
            </a:r>
            <a:r>
              <a:rPr lang="it-IT" sz="3600" dirty="0" smtClean="0">
                <a:solidFill>
                  <a:schemeClr val="tx1"/>
                </a:solidFill>
              </a:rPr>
              <a:t>stabilisce che:</a:t>
            </a:r>
          </a:p>
          <a:p>
            <a:r>
              <a:rPr lang="it-IT" sz="3600" i="1" dirty="0" smtClean="0">
                <a:solidFill>
                  <a:schemeClr val="tx1"/>
                </a:solidFill>
              </a:rPr>
              <a:t>Il modello didattico è improntato al principio della personalizzazione educativa volta a consentire ad ogni studentessa ed ad ogni studente di rafforzare e innalzare le proprie competenze per l’apprendimento permanente a partire dalle competenze chiave di cittadinanza, nonché di orientare il progetto di vita e di lavoro della studentessa e dello studente, anche per migliori prospettive di </a:t>
            </a:r>
            <a:r>
              <a:rPr lang="it-IT" sz="3600" i="1" dirty="0" err="1" smtClean="0">
                <a:solidFill>
                  <a:schemeClr val="tx1"/>
                </a:solidFill>
              </a:rPr>
              <a:t>occupabilità</a:t>
            </a:r>
            <a:r>
              <a:rPr lang="it-IT" sz="3600" i="1" dirty="0" smtClean="0">
                <a:solidFill>
                  <a:schemeClr val="tx1"/>
                </a:solidFill>
              </a:rPr>
              <a:t> . Lo stesso modello fa riferimento a metodologie di apprendimento di tipo induttivo.</a:t>
            </a:r>
            <a:endParaRPr lang="it-IT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it-IT" sz="3600" dirty="0">
                <a:solidFill>
                  <a:prstClr val="black"/>
                </a:solidFill>
                <a:ea typeface="+mn-ea"/>
                <a:cs typeface="+mn-cs"/>
              </a:rPr>
              <a:t>Organizzazione delle attività scolastiche , la gestione degli orari e del personale;</a:t>
            </a:r>
            <a:br>
              <a:rPr lang="it-IT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L’individuazione di un docente tutor ;</a:t>
            </a:r>
          </a:p>
          <a:p>
            <a:r>
              <a:rPr lang="it-IT" dirty="0" smtClean="0"/>
              <a:t>Metodologia induttiva;</a:t>
            </a:r>
          </a:p>
          <a:p>
            <a:r>
              <a:rPr lang="it-IT" dirty="0" smtClean="0"/>
              <a:t>La strutturazione dei laboratori(insegnamento TIC, scienze integrate, metodologia operativa, cultura medico-sanitaria);</a:t>
            </a:r>
          </a:p>
          <a:p>
            <a:r>
              <a:rPr lang="it-IT" dirty="0" smtClean="0"/>
              <a:t>La necessità di prevedere modalità differenziate dell’attività formativa: Gruppo classe, di livello , di compito e di progetto;</a:t>
            </a:r>
          </a:p>
          <a:p>
            <a:r>
              <a:rPr lang="it-IT" dirty="0" smtClean="0"/>
              <a:t>Percorsi di Alternanza Scuola-Lavoro</a:t>
            </a:r>
          </a:p>
          <a:p>
            <a:r>
              <a:rPr lang="it-IT" dirty="0" smtClean="0"/>
              <a:t>Corsi di recupero;</a:t>
            </a:r>
          </a:p>
          <a:p>
            <a:r>
              <a:rPr lang="it-IT" dirty="0" smtClean="0"/>
              <a:t>Partecipazione a progetti(PON, Scuola Viva….).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64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</a:rPr>
              <a:t>Nuove metodologie d’ insegnamento</a:t>
            </a:r>
            <a:br>
              <a:rPr lang="it-IT" dirty="0" smtClean="0">
                <a:latin typeface="Berlin Sans FB" pitchFamily="34" charset="0"/>
              </a:rPr>
            </a:br>
            <a:endParaRPr lang="it-IT" dirty="0">
              <a:latin typeface="Berlin Sans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4258816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La personalizzazione  metodologica comporta l’ utilizzo di  mezzi e percorsi differenti per far acquisire all’allievo le necessarie conoscenze, abilità e competenze.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42798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spcBef>
                <a:spcPts val="0"/>
              </a:spcBef>
            </a:pPr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  <a:ea typeface="+mn-ea"/>
                <a:cs typeface="+mn-cs"/>
              </a:rPr>
              <a:t>La personalizzazione e le metodologie d’insegnamento </a:t>
            </a:r>
            <a:r>
              <a:rPr lang="it-IT" sz="2000" b="1" dirty="0">
                <a:solidFill>
                  <a:srgbClr val="FF0000"/>
                </a:solidFill>
                <a:latin typeface="Corbel"/>
                <a:ea typeface="+mn-ea"/>
                <a:cs typeface="+mn-cs"/>
              </a:rPr>
              <a:t/>
            </a:r>
            <a:br>
              <a:rPr lang="it-IT" sz="2000" b="1" dirty="0">
                <a:solidFill>
                  <a:srgbClr val="FF0000"/>
                </a:solidFill>
                <a:latin typeface="Corbel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Obiettivi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specifici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: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Minimizzare la “ lezione frontale”,“ completamento di schede”, “interrogazioni alla cattedra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”;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Promuovere le attività di apprendimento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 mediante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processi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induttivi;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 smtClean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Progettare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compiti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 reali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e in situazione per favorire la meta-cognizione e i vari stili di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apprendimento;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Allestire laboratori di apprendimento coerenti con gli obiettivi perseguiti nella  specifica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attività;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Introdurre nella classe un’organizzazione cooperativa dell’apprendimento tale da renderla uno stile e una modalità di conduzione della lezione (Cooperative </a:t>
            </a:r>
            <a:r>
              <a:rPr lang="it-IT" sz="2400" dirty="0" err="1" smtClean="0">
                <a:solidFill>
                  <a:srgbClr val="000000"/>
                </a:solidFill>
                <a:latin typeface="Corbel"/>
              </a:rPr>
              <a:t>learning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);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Promuovere attività di riflessione e autovalutazione finalizzate a favorire negli allievi la consapevolezza dei processi di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apprendimento.</a:t>
            </a: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285750" lvl="0" indent="-285750" defTabSz="457200">
              <a:spcBef>
                <a:spcPts val="0"/>
              </a:spcBef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 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400" dirty="0" smtClean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Corbel"/>
              </a:rPr>
              <a:t>                                                                                                                                                                                                        Vedi </a:t>
            </a:r>
            <a:r>
              <a:rPr lang="it-IT" sz="2400" dirty="0">
                <a:solidFill>
                  <a:srgbClr val="000000"/>
                </a:solidFill>
                <a:latin typeface="Corbel"/>
              </a:rPr>
              <a:t>“Personalizzare l’apprendimento nel contesto classe”. Rapporto di ricerca del progetto RED 10  a cura di Maurizio Gentile, Francesco Pisanu e Silvia </a:t>
            </a:r>
            <a:r>
              <a:rPr lang="it-IT" sz="2400" dirty="0" err="1">
                <a:solidFill>
                  <a:srgbClr val="000000"/>
                </a:solidFill>
                <a:latin typeface="Corbel"/>
              </a:rPr>
              <a:t>Tabarelli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8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20000"/>
                <a:lumOff val="80000"/>
              </a:schemeClr>
            </a:gs>
            <a:gs pos="50000">
              <a:srgbClr val="F8B049">
                <a:lumMod val="33000"/>
                <a:lumOff val="6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dirty="0" smtClean="0">
                <a:solidFill>
                  <a:srgbClr val="000000"/>
                </a:solidFill>
                <a:latin typeface="Corbel"/>
              </a:rPr>
              <a:t>I principali metodi d’insegnamento utilizzati: </a:t>
            </a:r>
            <a:br>
              <a:rPr lang="it-IT" dirty="0" smtClean="0">
                <a:solidFill>
                  <a:srgbClr val="000000"/>
                </a:solidFill>
                <a:latin typeface="Corbel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endParaRPr lang="it-IT" sz="1800" dirty="0" smtClean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Lezione </a:t>
            </a:r>
            <a:r>
              <a:rPr lang="it-IT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frontale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è la forma di didattica più utilizzata dai docenti; in questo caso la trasmissione dei concetti è legata all’abilità comunicativa del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docente;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Dimostrazione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si basa sul principio dell’imitazione. L’insegnante fornisce la dimostrazione pratica di come si usa un certo strumento o di come si applica una determinata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procedura;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Approccio tutoriale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insegnamento e immediata verifica, con domande mirate agli studenti inerenti alla comprensione dei concetti appena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esposti e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riproposizione degli aspetti non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compresi;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Discussione</a:t>
            </a: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: </a:t>
            </a:r>
            <a:r>
              <a:rPr lang="it-IT" sz="1800" dirty="0">
                <a:solidFill>
                  <a:srgbClr val="000000"/>
                </a:solidFill>
                <a:latin typeface="Corbel"/>
              </a:rPr>
              <a:t>consiste in un confronto di idee tra due o più persone (formatore-allievo e tra allievi). Questo metodo trae le sue origini dalla maieutica di Socrate, che avvicina il discente alla realtà attraverso un processo dialettico. Durante la discussione il ruolo del docente/formatore diviene essenzialmente quello di aiutare l’allievo ad usare la logica per analizzare un argomento e per comprendere le ragioni </a:t>
            </a:r>
            <a:r>
              <a:rPr lang="it-IT" sz="1800" dirty="0" smtClean="0">
                <a:solidFill>
                  <a:srgbClr val="000000"/>
                </a:solidFill>
                <a:latin typeface="Corbel"/>
              </a:rPr>
              <a:t>altrui.</a:t>
            </a:r>
            <a:endParaRPr lang="it-IT" sz="1800" dirty="0">
              <a:solidFill>
                <a:srgbClr val="000000"/>
              </a:solidFill>
              <a:latin typeface="Corbel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8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20000"/>
                <a:lumOff val="80000"/>
              </a:schemeClr>
            </a:gs>
            <a:gs pos="50000">
              <a:srgbClr val="F8B049">
                <a:lumMod val="33000"/>
                <a:lumOff val="6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8589640" cy="6120680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Brainstorming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(Tempesta di Idee) e mappatura delle idee: rappresenta il metodo di apprendimento che conferisce maggiore libertà al discente, che può esprimersi in modo del tutto privo di vincoli e senza il rischio di ricevere critiche, in relazione ad un determinato argomento, </a:t>
            </a:r>
            <a:r>
              <a:rPr lang="it-IT" sz="1700" dirty="0" smtClean="0">
                <a:solidFill>
                  <a:srgbClr val="000000"/>
                </a:solidFill>
                <a:latin typeface="Corbel"/>
              </a:rPr>
              <a:t>il docente-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tutor dimostra come idee e concetti diversi possono essere riorganizzati e </a:t>
            </a:r>
            <a:r>
              <a:rPr lang="it-IT" sz="1700" dirty="0" smtClean="0">
                <a:solidFill>
                  <a:srgbClr val="000000"/>
                </a:solidFill>
                <a:latin typeface="Corbel"/>
              </a:rPr>
              <a:t>collegati;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7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u="sng" dirty="0">
                <a:solidFill>
                  <a:srgbClr val="000000"/>
                </a:solidFill>
                <a:latin typeface="Corbel"/>
              </a:rPr>
              <a:t>Apprendimento di gruppo (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cooperative </a:t>
            </a: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learning</a:t>
            </a:r>
            <a:r>
              <a:rPr lang="it-IT" sz="2000" u="sng" dirty="0">
                <a:solidFill>
                  <a:srgbClr val="000000"/>
                </a:solidFill>
                <a:latin typeface="+mj-lt"/>
              </a:rPr>
              <a:t>)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con questa strategia si cerca di ottimizzare la collaborazione ed il sostegno reciproco tra gli </a:t>
            </a:r>
            <a:r>
              <a:rPr lang="it-IT" sz="1700" dirty="0" smtClean="0">
                <a:solidFill>
                  <a:srgbClr val="000000"/>
                </a:solidFill>
                <a:latin typeface="Corbel"/>
              </a:rPr>
              <a:t>allievi;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7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Studio del caso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: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è una strategia metodologica basata su riflessioni in relazione ad una situazione reale o verosimile, su cui avanzare ipotesi e possibili </a:t>
            </a:r>
            <a:r>
              <a:rPr lang="it-IT" sz="1700" dirty="0" smtClean="0">
                <a:solidFill>
                  <a:srgbClr val="000000"/>
                </a:solidFill>
                <a:latin typeface="Corbel"/>
              </a:rPr>
              <a:t>soluzioni;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it-IT" sz="17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it-IT" sz="20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Problem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solving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didattica per problemi reali</a:t>
            </a:r>
            <a:r>
              <a:rPr lang="it-IT" sz="2000" dirty="0">
                <a:solidFill>
                  <a:srgbClr val="000000"/>
                </a:solidFill>
              </a:rPr>
              <a:t>: </a:t>
            </a:r>
            <a:r>
              <a:rPr lang="it-IT" sz="1700" dirty="0">
                <a:solidFill>
                  <a:srgbClr val="000000"/>
                </a:solidFill>
                <a:latin typeface="Corbel"/>
              </a:rPr>
              <a:t>basato sull’insegnamento della scuola deweyana e di quella gestaltica, pone la propria attenzione sull’apprendimento per scoperta o per intuizione e si basa sull’analisi del problema allo scopo di individuarne la soluzione.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2458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20000"/>
                <a:lumOff val="80000"/>
              </a:schemeClr>
            </a:gs>
            <a:gs pos="50000">
              <a:srgbClr val="F8B049">
                <a:lumMod val="33000"/>
                <a:lumOff val="6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Simulazione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(metodo carattere laboratoriale): in questo caso vengono simulate situazioni concrete con cui interagire, in ambiente protetto, controllato e privo di </a:t>
            </a:r>
            <a:r>
              <a:rPr lang="it-IT" sz="2000" dirty="0" smtClean="0">
                <a:solidFill>
                  <a:srgbClr val="000000"/>
                </a:solidFill>
                <a:latin typeface="Corbel"/>
              </a:rPr>
              <a:t>rischi;</a:t>
            </a:r>
            <a:endParaRPr lang="it-IT" sz="20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playing</a:t>
            </a: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si tratta di un particolare tipo di simulazione, nell’ambito del quale viene proposta agli studenti una situazione e loro interpretano in modo attivo un determinato </a:t>
            </a:r>
            <a:r>
              <a:rPr lang="it-IT" sz="2000" dirty="0" smtClean="0">
                <a:solidFill>
                  <a:srgbClr val="000000"/>
                </a:solidFill>
                <a:latin typeface="Corbel"/>
              </a:rPr>
              <a:t>ruolo;</a:t>
            </a:r>
            <a:endParaRPr lang="it-IT" sz="20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Flipped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classroom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si basa sull’affidamento agli allievi  dello studio preliminare di un argomento, guidato da materiali selezionati dal docente e  della sua successiva trattazione in classe da parte degli allievi, con eventuale risoluzione di problemi connessi che possono essere proposti dal docente o dagli stessi allievi. </a:t>
            </a:r>
            <a:r>
              <a:rPr lang="it-IT" sz="2000" dirty="0" err="1">
                <a:solidFill>
                  <a:srgbClr val="000000"/>
                </a:solidFill>
                <a:latin typeface="Corbel"/>
              </a:rPr>
              <a:t>Salman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 Khan evidenzia che con tale metodo è lo studente che diventa protagonista responsabile del proprio processo di </a:t>
            </a:r>
            <a:r>
              <a:rPr lang="it-IT" sz="2000" dirty="0" smtClean="0">
                <a:solidFill>
                  <a:srgbClr val="000000"/>
                </a:solidFill>
                <a:latin typeface="Corbel"/>
              </a:rPr>
              <a:t>apprendimento;</a:t>
            </a:r>
            <a:endParaRPr lang="it-IT" sz="2000" dirty="0">
              <a:solidFill>
                <a:srgbClr val="000000"/>
              </a:solidFill>
              <a:latin typeface="Corbel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it-IT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</a:rPr>
              <a:t>Apprendimento in situazione reale – alternanza scuola-lavoro</a:t>
            </a:r>
            <a:r>
              <a:rPr lang="it-IT" sz="2000" u="sng" dirty="0">
                <a:solidFill>
                  <a:srgbClr val="000000"/>
                </a:solidFill>
                <a:latin typeface="Corbel"/>
              </a:rPr>
              <a:t>:</a:t>
            </a:r>
            <a:r>
              <a:rPr lang="it-IT" sz="2000" dirty="0">
                <a:solidFill>
                  <a:srgbClr val="000000"/>
                </a:solidFill>
                <a:latin typeface="Corbel"/>
              </a:rPr>
              <a:t> nel percorso scolastico è il metodo di apprendimento induttivo per eccellenza. È un processo di apprendimento che si sviluppa in situazione reale e proprio per questo oltre ad avere un valore formativo ha una forte valenza educativa. I tutor devono stimolare gli studenti a osservare e analizzare il contesto di lavoro, a quali bisogni risponde una data attività, quali sono le relazioni formali e informali tra gli operatori; quali sono le relazioni che si devono realizzare con gli utenti, ecc.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056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5810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91683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Freestyle Script" pitchFamily="66" charset="0"/>
              </a:rPr>
              <a:t> </a:t>
            </a:r>
            <a:r>
              <a:rPr lang="it-IT" b="1" dirty="0">
                <a:latin typeface="Freestyle Script" pitchFamily="66" charset="0"/>
              </a:rPr>
              <a:t>-GRAZIE PER L’ATTENZIONE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4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8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rial Rounded MT Bold" pitchFamily="34" charset="0"/>
              </a:rPr>
              <a:t>A CHI E’ RIVOLTA LA PERSONALIZZAZIONE? </a:t>
            </a:r>
            <a:endParaRPr lang="it-IT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0"/>
            <a:ext cx="4289528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smtClean="0"/>
              <a:t>Tutti gli studenti hanno un percorso personalizzato; ciò significa che vengono accompagnati a scoprire i propri talenti e valorizzarli al meglio nelle occasioni didattiche che vengono loro offerte.</a:t>
            </a:r>
            <a:endParaRPr lang="it-IT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1"/>
            <a:ext cx="4258816" cy="20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28" y="1772816"/>
            <a:ext cx="485447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5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32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47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</a:rPr>
              <a:t>A COSA SERVE LA PERSONALIZZAZIONE</a:t>
            </a:r>
            <a:r>
              <a:rPr lang="it-IT" dirty="0" smtClean="0">
                <a:latin typeface="Arial Rounded MT Bold" pitchFamily="34" charset="0"/>
              </a:rPr>
              <a:t>?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smtClean="0"/>
              <a:t>          </a:t>
            </a:r>
            <a:r>
              <a:rPr lang="it-IT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 FORMARE COMPETENZE</a:t>
            </a:r>
            <a:r>
              <a:rPr lang="it-IT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i="1" dirty="0" smtClean="0"/>
              <a:t>La persona competente non solo conosce, </a:t>
            </a:r>
          </a:p>
          <a:p>
            <a:pPr marL="0" indent="0" algn="ctr">
              <a:buNone/>
            </a:pPr>
            <a:r>
              <a:rPr lang="it-IT" b="1" i="1" dirty="0" smtClean="0"/>
              <a:t>sa usare quello che conosce per risolvere i problemi che ha di fronte</a:t>
            </a:r>
          </a:p>
          <a:p>
            <a:pPr marL="0" indent="0" algn="ctr">
              <a:buNone/>
            </a:pPr>
            <a:r>
              <a:rPr lang="it-IT" b="1" i="1" dirty="0" smtClean="0"/>
              <a:t> per raggiungere gli obiettivi che si è posto </a:t>
            </a:r>
          </a:p>
          <a:p>
            <a:pPr marL="0" indent="0" algn="ctr">
              <a:buNone/>
            </a:pPr>
            <a:r>
              <a:rPr lang="it-IT" b="1" i="1" dirty="0" smtClean="0"/>
              <a:t>per realizzare quanto gli è richiesto nel suo lavoro.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9451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  <a:cs typeface="Arial" pitchFamily="34" charset="0"/>
              </a:rPr>
              <a:t>PERSONALIZZAZIONE:UNA  NUOVA SFIDA</a:t>
            </a:r>
            <a:endParaRPr lang="it-IT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85313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Ogni ragazza/o è portatore del proprio sistema </a:t>
            </a:r>
            <a:r>
              <a:rPr lang="it-IT" b="1" dirty="0" smtClean="0"/>
              <a:t>educativo</a:t>
            </a:r>
            <a:r>
              <a:rPr lang="it-IT" dirty="0" smtClean="0"/>
              <a:t>, di </a:t>
            </a:r>
            <a:r>
              <a:rPr lang="it-IT" b="1" dirty="0" smtClean="0"/>
              <a:t>istruzione</a:t>
            </a:r>
            <a:r>
              <a:rPr lang="it-IT" dirty="0" smtClean="0"/>
              <a:t> e di </a:t>
            </a:r>
            <a:r>
              <a:rPr lang="it-IT" b="1" dirty="0" smtClean="0"/>
              <a:t>formazione</a:t>
            </a:r>
            <a:r>
              <a:rPr lang="it-IT" dirty="0" smtClean="0"/>
              <a:t>, di </a:t>
            </a:r>
            <a:r>
              <a:rPr lang="it-IT" b="1" dirty="0" smtClean="0"/>
              <a:t>stereotipi, scenari, pratiche e dinamiche </a:t>
            </a:r>
            <a:r>
              <a:rPr lang="it-IT" dirty="0" smtClean="0"/>
              <a:t>di vita personale e sociale, nonché visioni personali del mondo già strutturate, dalle quali è impossibile prescindere per qualsiasi </a:t>
            </a:r>
            <a:r>
              <a:rPr lang="it-IT" b="1" dirty="0" smtClean="0"/>
              <a:t>apprendimento formalizzato;</a:t>
            </a:r>
          </a:p>
          <a:p>
            <a:pPr algn="just"/>
            <a:r>
              <a:rPr lang="it-IT" dirty="0" smtClean="0"/>
              <a:t>Ogni persona porta con sé uno stile cognitivo diverso che determina </a:t>
            </a:r>
            <a:r>
              <a:rPr lang="it-IT" b="1" dirty="0" smtClean="0"/>
              <a:t>diversi modi di apprendere</a:t>
            </a:r>
            <a:r>
              <a:rPr lang="it-IT" dirty="0" smtClean="0"/>
              <a:t>(Gardner: teoria delle intelligenze multiple)</a:t>
            </a:r>
          </a:p>
          <a:p>
            <a:pPr algn="just"/>
            <a:r>
              <a:rPr lang="it-IT" dirty="0" smtClean="0"/>
              <a:t>Lo sviluppo della scienza e della tecnologia determina una continua </a:t>
            </a:r>
            <a:r>
              <a:rPr lang="it-IT" b="1" dirty="0" smtClean="0"/>
              <a:t>evoluzione del sapere</a:t>
            </a:r>
            <a:r>
              <a:rPr lang="it-IT" dirty="0" smtClean="0"/>
              <a:t>; la facilità di circolazione delle persone, delle conoscenze, delle merci porta con sé una rapida evoluzione di modelli culturali e quindi dei comportamenti individuali e collettivi. Questo richiede che i sistemi educativi formino persone con una </a:t>
            </a:r>
            <a:r>
              <a:rPr lang="it-IT" b="1" dirty="0" smtClean="0"/>
              <a:t>«testa ben fatta» </a:t>
            </a:r>
            <a:r>
              <a:rPr lang="it-IT" dirty="0" smtClean="0"/>
              <a:t>che consenta di affrontare i continui cambiamenti, piuttosto di </a:t>
            </a:r>
            <a:r>
              <a:rPr lang="it-IT" b="1" dirty="0" smtClean="0"/>
              <a:t>«una testa piena» </a:t>
            </a:r>
            <a:r>
              <a:rPr lang="it-IT" dirty="0" smtClean="0"/>
              <a:t>di informazioni e conoscenze che spesso si riferiscono a realtà e situazioni superate nel tempo(Edgard </a:t>
            </a:r>
            <a:r>
              <a:rPr lang="it-IT" dirty="0" err="1" smtClean="0"/>
              <a:t>Morin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30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</a:rPr>
              <a:t>LIVELLI D’AZIONE PER REALIZZARE LA DIDATTICA PERSONALIZZATA </a:t>
            </a:r>
            <a:endParaRPr lang="it-IT" dirty="0">
              <a:latin typeface="Berlin Sans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Progettazione strutturale dei percorsi;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accent1"/>
                </a:solidFill>
              </a:rPr>
              <a:t>Organizzazione delle attività scolastiche, la gestione degli orari e del personale;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Nuove metodologie d’ insegnamento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7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Berlin Sans FB" pitchFamily="34" charset="0"/>
              </a:rPr>
              <a:t>PROGETTAZIONE STRUTTURALE DEI PERCORSI </a:t>
            </a:r>
            <a:endParaRPr lang="it-IT" dirty="0">
              <a:latin typeface="Berlin Sans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997152"/>
          </a:xfrm>
        </p:spPr>
        <p:txBody>
          <a:bodyPr>
            <a:normAutofit/>
          </a:bodyPr>
          <a:lstStyle/>
          <a:p>
            <a:r>
              <a:rPr lang="it-IT" dirty="0" smtClean="0"/>
              <a:t>Definizione di un insieme strutturato di attività volte allo sviluppo delle competenze previste nel Profilo Educativo Culturale e Professionale (PECUP),organizzato in </a:t>
            </a:r>
            <a:r>
              <a:rPr lang="it-IT" b="1" dirty="0" smtClean="0"/>
              <a:t>UDA;</a:t>
            </a:r>
          </a:p>
          <a:p>
            <a:r>
              <a:rPr lang="it-IT" dirty="0" smtClean="0"/>
              <a:t>Realizzazione del </a:t>
            </a:r>
            <a:r>
              <a:rPr lang="it-IT" b="1" dirty="0" smtClean="0"/>
              <a:t>PFI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7444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33000"/>
                <a:lumOff val="67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Il</a:t>
            </a:r>
            <a:r>
              <a:rPr lang="it-IT" b="1" dirty="0" smtClean="0"/>
              <a:t> BIENNIO </a:t>
            </a:r>
            <a:r>
              <a:rPr lang="it-IT" dirty="0" smtClean="0"/>
              <a:t>deve essere centrato sulle azioni di orientamento, scelta motivazionale, acquisizione e sviluppo di strumenti di apprendimento, ponendo particolare attenzione all’apprendimento induttivo. Al suo termine gli allievi devono aver acquisito le competenze previste per il biennio nel PECUP al livello 2 del quadro nazionale delle qualifiche(NQF-National </a:t>
            </a:r>
            <a:r>
              <a:rPr lang="it-IT" dirty="0" err="1" smtClean="0"/>
              <a:t>Qualifications</a:t>
            </a:r>
            <a:r>
              <a:rPr lang="it-IT" dirty="0" smtClean="0"/>
              <a:t> Framework).</a:t>
            </a:r>
          </a:p>
          <a:p>
            <a:r>
              <a:rPr lang="it-IT" dirty="0" smtClean="0"/>
              <a:t>Il </a:t>
            </a:r>
            <a:r>
              <a:rPr lang="it-IT" b="1" dirty="0" smtClean="0"/>
              <a:t>TERZO E QUARTO </a:t>
            </a:r>
            <a:r>
              <a:rPr lang="it-IT" dirty="0" smtClean="0"/>
              <a:t>anno richiedono uno sviluppo ed una crescita delle competenze previste nel PECUP dell’indirizzo, acquisendo almeno il livello 3 del NQF.</a:t>
            </a:r>
          </a:p>
          <a:p>
            <a:r>
              <a:rPr lang="it-IT" dirty="0" smtClean="0"/>
              <a:t>Nel </a:t>
            </a:r>
            <a:r>
              <a:rPr lang="it-IT" b="1" dirty="0" smtClean="0"/>
              <a:t>QUINTO</a:t>
            </a:r>
            <a:r>
              <a:rPr lang="it-IT" dirty="0" smtClean="0"/>
              <a:t> anno  si porta a termine il processo formativo e gli allievi devono conseguire per le competenze comprese nel profilo al livello 4 nel NQF.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6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1288</Words>
  <Application>Microsoft Office PowerPoint</Application>
  <PresentationFormat>Presentazione su schermo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Algerian</vt:lpstr>
      <vt:lpstr>Arial</vt:lpstr>
      <vt:lpstr>Arial Rounded MT Bold</vt:lpstr>
      <vt:lpstr>Berlin Sans FB</vt:lpstr>
      <vt:lpstr>Calibri</vt:lpstr>
      <vt:lpstr>Corbel</vt:lpstr>
      <vt:lpstr>Courier New</vt:lpstr>
      <vt:lpstr>Freestyle Script</vt:lpstr>
      <vt:lpstr>Tema di Office</vt:lpstr>
      <vt:lpstr>LA PERSONALIZZAZIONE  NEI PERCORSI  FORMATIVI</vt:lpstr>
      <vt:lpstr>A CHI E’ RIVOLTA LA PERSONALIZZAZIONE? </vt:lpstr>
      <vt:lpstr>Presentazione standard di PowerPoint</vt:lpstr>
      <vt:lpstr>Presentazione standard di PowerPoint</vt:lpstr>
      <vt:lpstr>A COSA SERVE LA PERSONALIZZAZIONE?</vt:lpstr>
      <vt:lpstr>PERSONALIZZAZIONE:UNA  NUOVA SFIDA</vt:lpstr>
      <vt:lpstr>LIVELLI D’AZIONE PER REALIZZARE LA DIDATTICA PERSONALIZZATA </vt:lpstr>
      <vt:lpstr>PROGETTAZIONE STRUTTURALE DEI PERCORSI </vt:lpstr>
      <vt:lpstr>Presentazione standard di PowerPoint</vt:lpstr>
      <vt:lpstr>Organizzazione delle attività scolastiche , la gestione degli orari e del personale; </vt:lpstr>
      <vt:lpstr>Nuove metodologie d’ insegnamento </vt:lpstr>
      <vt:lpstr>La personalizzazione e le metodologie d’insegnamento  </vt:lpstr>
      <vt:lpstr>I principali metodi d’insegnamento utilizzati:  </vt:lpstr>
      <vt:lpstr>Presentazione standard di PowerPoint</vt:lpstr>
      <vt:lpstr>Presentazione standard di PowerPoint</vt:lpstr>
      <vt:lpstr>Presentazione standard di PowerPoint</vt:lpstr>
      <vt:lpstr> -GRAZIE PER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PERSONALIZZAZIONE NEI PERCORSI FORMATIVI</dc:title>
  <dc:creator>Vanacore</dc:creator>
  <cp:lastModifiedBy>User</cp:lastModifiedBy>
  <cp:revision>18</cp:revision>
  <cp:lastPrinted>2018-12-17T17:00:26Z</cp:lastPrinted>
  <dcterms:created xsi:type="dcterms:W3CDTF">2018-12-15T09:25:16Z</dcterms:created>
  <dcterms:modified xsi:type="dcterms:W3CDTF">2018-12-21T11:12:01Z</dcterms:modified>
</cp:coreProperties>
</file>